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Gliker Semi-Bold" charset="1" panose="00000700000000000000"/>
      <p:regular r:id="rId13"/>
    </p:embeddedFont>
    <p:embeddedFont>
      <p:font typeface="Arvo" charset="1" panose="02000000000000000000"/>
      <p:regular r:id="rId14"/>
    </p:embeddedFont>
    <p:embeddedFont>
      <p:font typeface="Gliker" charset="1" panose="00000500000000000000"/>
      <p:regular r:id="rId15"/>
    </p:embeddedFont>
    <p:embeddedFont>
      <p:font typeface="Gliker Bold" charset="1" panose="00000800000000000000"/>
      <p:regular r:id="rId16"/>
    </p:embeddedFont>
    <p:embeddedFont>
      <p:font typeface="Arvo Bold" charset="1" panose="02000000000000000000"/>
      <p:regular r:id="rId17"/>
    </p:embeddedFont>
    <p:embeddedFont>
      <p:font typeface="Mansalva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39.png" Type="http://schemas.openxmlformats.org/officeDocument/2006/relationships/image"/><Relationship Id="rId15" Target="../media/image40.svg" Type="http://schemas.openxmlformats.org/officeDocument/2006/relationships/image"/><Relationship Id="rId16" Target="../media/image41.png" Type="http://schemas.openxmlformats.org/officeDocument/2006/relationships/image"/><Relationship Id="rId17" Target="../media/image42.svg" Type="http://schemas.openxmlformats.org/officeDocument/2006/relationships/image"/><Relationship Id="rId18" Target="../media/image43.png" Type="http://schemas.openxmlformats.org/officeDocument/2006/relationships/image"/><Relationship Id="rId19" Target="../media/image44.svg" Type="http://schemas.openxmlformats.org/officeDocument/2006/relationships/image"/><Relationship Id="rId2" Target="../media/image29.png" Type="http://schemas.openxmlformats.org/officeDocument/2006/relationships/image"/><Relationship Id="rId20" Target="../media/image45.png" Type="http://schemas.openxmlformats.org/officeDocument/2006/relationships/image"/><Relationship Id="rId21" Target="../media/image46.sv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39.png" Type="http://schemas.openxmlformats.org/officeDocument/2006/relationships/image"/><Relationship Id="rId15" Target="../media/image40.svg" Type="http://schemas.openxmlformats.org/officeDocument/2006/relationships/image"/><Relationship Id="rId16" Target="../media/image41.png" Type="http://schemas.openxmlformats.org/officeDocument/2006/relationships/image"/><Relationship Id="rId17" Target="../media/image42.svg" Type="http://schemas.openxmlformats.org/officeDocument/2006/relationships/image"/><Relationship Id="rId18" Target="../media/image43.png" Type="http://schemas.openxmlformats.org/officeDocument/2006/relationships/image"/><Relationship Id="rId19" Target="../media/image44.svg" Type="http://schemas.openxmlformats.org/officeDocument/2006/relationships/image"/><Relationship Id="rId2" Target="../media/image29.png" Type="http://schemas.openxmlformats.org/officeDocument/2006/relationships/image"/><Relationship Id="rId20" Target="../media/image45.png" Type="http://schemas.openxmlformats.org/officeDocument/2006/relationships/image"/><Relationship Id="rId21" Target="../media/image46.sv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2" Target="../media/image47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3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43313">
            <a:off x="-1987105" y="6738760"/>
            <a:ext cx="6812135" cy="5012703"/>
          </a:xfrm>
          <a:custGeom>
            <a:avLst/>
            <a:gdLst/>
            <a:ahLst/>
            <a:cxnLst/>
            <a:rect r="r" b="b" t="t" l="l"/>
            <a:pathLst>
              <a:path h="5012703" w="6812135">
                <a:moveTo>
                  <a:pt x="0" y="0"/>
                </a:moveTo>
                <a:lnTo>
                  <a:pt x="6812135" y="0"/>
                </a:lnTo>
                <a:lnTo>
                  <a:pt x="6812135" y="5012703"/>
                </a:lnTo>
                <a:lnTo>
                  <a:pt x="0" y="5012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55103" y="2955909"/>
            <a:ext cx="12177794" cy="392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0"/>
              </a:lnSpc>
            </a:pPr>
            <a:r>
              <a:rPr lang="en-US" b="true" sz="8000" spc="160" strike="noStrike" u="none">
                <a:solidFill>
                  <a:srgbClr val="F8F1EA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Evolution of Intel Processors</a:t>
            </a:r>
          </a:p>
          <a:p>
            <a:pPr algn="ctr" marL="0" indent="0" lvl="0">
              <a:lnSpc>
                <a:spcPts val="6600"/>
              </a:lnSpc>
            </a:pPr>
            <a:r>
              <a:rPr lang="en-US" b="true" sz="6000" spc="120" strike="noStrike" u="none">
                <a:solidFill>
                  <a:srgbClr val="FCB603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From 4004 to Core Ultra  </a:t>
            </a:r>
          </a:p>
          <a:p>
            <a:pPr algn="ctr" marL="0" indent="0" lvl="0">
              <a:lnSpc>
                <a:spcPts val="3300"/>
              </a:lnSpc>
            </a:pPr>
            <a:r>
              <a:rPr lang="en-US" b="true" sz="3000" spc="60" strike="noStrike" u="none">
                <a:solidFill>
                  <a:srgbClr val="F8F1EA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By : Rafif Ahmad Yudhistira (3124500045)</a:t>
            </a:r>
          </a:p>
          <a:p>
            <a:pPr algn="ctr" marL="0" indent="0" lvl="0">
              <a:lnSpc>
                <a:spcPts val="3300"/>
              </a:lnSpc>
            </a:pPr>
            <a:r>
              <a:rPr lang="en-US" b="true" sz="3000" spc="60" strike="noStrike" u="none">
                <a:solidFill>
                  <a:srgbClr val="F8F1EA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Based on https://www.youtube.com/watch?v=PT787d9odKk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311195">
            <a:off x="13565951" y="-3035339"/>
            <a:ext cx="7386698" cy="7454466"/>
          </a:xfrm>
          <a:custGeom>
            <a:avLst/>
            <a:gdLst/>
            <a:ahLst/>
            <a:cxnLst/>
            <a:rect r="r" b="b" t="t" l="l"/>
            <a:pathLst>
              <a:path h="7454466" w="7386698">
                <a:moveTo>
                  <a:pt x="0" y="0"/>
                </a:moveTo>
                <a:lnTo>
                  <a:pt x="7386698" y="0"/>
                </a:lnTo>
                <a:lnTo>
                  <a:pt x="7386698" y="7454465"/>
                </a:lnTo>
                <a:lnTo>
                  <a:pt x="0" y="7454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3969157">
            <a:off x="15626709" y="-605415"/>
            <a:ext cx="3301224" cy="1749649"/>
          </a:xfrm>
          <a:custGeom>
            <a:avLst/>
            <a:gdLst/>
            <a:ahLst/>
            <a:cxnLst/>
            <a:rect r="r" b="b" t="t" l="l"/>
            <a:pathLst>
              <a:path h="1749649" w="3301224">
                <a:moveTo>
                  <a:pt x="3301224" y="0"/>
                </a:moveTo>
                <a:lnTo>
                  <a:pt x="0" y="0"/>
                </a:lnTo>
                <a:lnTo>
                  <a:pt x="0" y="1749649"/>
                </a:lnTo>
                <a:lnTo>
                  <a:pt x="3301224" y="1749649"/>
                </a:lnTo>
                <a:lnTo>
                  <a:pt x="330122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743718">
            <a:off x="13787594" y="504422"/>
            <a:ext cx="1514155" cy="1583242"/>
          </a:xfrm>
          <a:custGeom>
            <a:avLst/>
            <a:gdLst/>
            <a:ahLst/>
            <a:cxnLst/>
            <a:rect r="r" b="b" t="t" l="l"/>
            <a:pathLst>
              <a:path h="1583242" w="1514155">
                <a:moveTo>
                  <a:pt x="0" y="0"/>
                </a:moveTo>
                <a:lnTo>
                  <a:pt x="1514155" y="0"/>
                </a:lnTo>
                <a:lnTo>
                  <a:pt x="1514155" y="1583242"/>
                </a:lnTo>
                <a:lnTo>
                  <a:pt x="0" y="15832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743718">
            <a:off x="89612" y="5550357"/>
            <a:ext cx="1587563" cy="1659999"/>
          </a:xfrm>
          <a:custGeom>
            <a:avLst/>
            <a:gdLst/>
            <a:ahLst/>
            <a:cxnLst/>
            <a:rect r="r" b="b" t="t" l="l"/>
            <a:pathLst>
              <a:path h="1659999" w="1587563">
                <a:moveTo>
                  <a:pt x="0" y="0"/>
                </a:moveTo>
                <a:lnTo>
                  <a:pt x="1587563" y="0"/>
                </a:lnTo>
                <a:lnTo>
                  <a:pt x="1587563" y="1660000"/>
                </a:lnTo>
                <a:lnTo>
                  <a:pt x="0" y="1660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11707">
            <a:off x="2315427" y="7028859"/>
            <a:ext cx="2347001" cy="2966194"/>
          </a:xfrm>
          <a:custGeom>
            <a:avLst/>
            <a:gdLst/>
            <a:ahLst/>
            <a:cxnLst/>
            <a:rect r="r" b="b" t="t" l="l"/>
            <a:pathLst>
              <a:path h="2966194" w="2347001">
                <a:moveTo>
                  <a:pt x="0" y="0"/>
                </a:moveTo>
                <a:lnTo>
                  <a:pt x="2347001" y="0"/>
                </a:lnTo>
                <a:lnTo>
                  <a:pt x="2347001" y="2966194"/>
                </a:lnTo>
                <a:lnTo>
                  <a:pt x="0" y="2966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13824" y="8613557"/>
            <a:ext cx="2132786" cy="2318246"/>
          </a:xfrm>
          <a:custGeom>
            <a:avLst/>
            <a:gdLst/>
            <a:ahLst/>
            <a:cxnLst/>
            <a:rect r="r" b="b" t="t" l="l"/>
            <a:pathLst>
              <a:path h="2318246" w="2132786">
                <a:moveTo>
                  <a:pt x="0" y="0"/>
                </a:moveTo>
                <a:lnTo>
                  <a:pt x="2132786" y="0"/>
                </a:lnTo>
                <a:lnTo>
                  <a:pt x="2132786" y="2318246"/>
                </a:lnTo>
                <a:lnTo>
                  <a:pt x="0" y="23182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3906942">
            <a:off x="15396431" y="3460331"/>
            <a:ext cx="2116889" cy="1222819"/>
            <a:chOff x="0" y="0"/>
            <a:chExt cx="3295650" cy="19037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800" y="43180"/>
              <a:ext cx="3201670" cy="1814830"/>
            </a:xfrm>
            <a:custGeom>
              <a:avLst/>
              <a:gdLst/>
              <a:ahLst/>
              <a:cxnLst/>
              <a:rect r="r" b="b" t="t" l="l"/>
              <a:pathLst>
                <a:path h="1814830" w="3201670">
                  <a:moveTo>
                    <a:pt x="57150" y="322580"/>
                  </a:moveTo>
                  <a:cubicBezTo>
                    <a:pt x="1179830" y="212090"/>
                    <a:pt x="1195070" y="231140"/>
                    <a:pt x="1201420" y="255270"/>
                  </a:cubicBezTo>
                  <a:cubicBezTo>
                    <a:pt x="1210310" y="287020"/>
                    <a:pt x="1184910" y="342900"/>
                    <a:pt x="1167130" y="382270"/>
                  </a:cubicBezTo>
                  <a:cubicBezTo>
                    <a:pt x="1149350" y="421640"/>
                    <a:pt x="1126490" y="447040"/>
                    <a:pt x="1094740" y="490220"/>
                  </a:cubicBezTo>
                  <a:cubicBezTo>
                    <a:pt x="1042670" y="561340"/>
                    <a:pt x="961390" y="660400"/>
                    <a:pt x="876300" y="762000"/>
                  </a:cubicBezTo>
                  <a:cubicBezTo>
                    <a:pt x="760730" y="899160"/>
                    <a:pt x="557530" y="1101090"/>
                    <a:pt x="461010" y="1235710"/>
                  </a:cubicBezTo>
                  <a:cubicBezTo>
                    <a:pt x="397510" y="1324610"/>
                    <a:pt x="365760" y="1436370"/>
                    <a:pt x="326390" y="1471930"/>
                  </a:cubicBezTo>
                  <a:cubicBezTo>
                    <a:pt x="308610" y="1487170"/>
                    <a:pt x="292100" y="1493520"/>
                    <a:pt x="276860" y="1493520"/>
                  </a:cubicBezTo>
                  <a:cubicBezTo>
                    <a:pt x="262890" y="1493520"/>
                    <a:pt x="247650" y="1485900"/>
                    <a:pt x="238760" y="1475740"/>
                  </a:cubicBezTo>
                  <a:cubicBezTo>
                    <a:pt x="228600" y="1464310"/>
                    <a:pt x="219710" y="1441450"/>
                    <a:pt x="224790" y="1422400"/>
                  </a:cubicBezTo>
                  <a:cubicBezTo>
                    <a:pt x="232410" y="1394460"/>
                    <a:pt x="265430" y="1371600"/>
                    <a:pt x="312420" y="1332230"/>
                  </a:cubicBezTo>
                  <a:cubicBezTo>
                    <a:pt x="441960" y="1221740"/>
                    <a:pt x="847090" y="943610"/>
                    <a:pt x="1099820" y="772160"/>
                  </a:cubicBezTo>
                  <a:cubicBezTo>
                    <a:pt x="1327150" y="617220"/>
                    <a:pt x="1539240" y="472440"/>
                    <a:pt x="1758950" y="342900"/>
                  </a:cubicBezTo>
                  <a:cubicBezTo>
                    <a:pt x="1968500" y="219710"/>
                    <a:pt x="2255520" y="25400"/>
                    <a:pt x="2388870" y="7620"/>
                  </a:cubicBezTo>
                  <a:cubicBezTo>
                    <a:pt x="2446020" y="0"/>
                    <a:pt x="2501900" y="11430"/>
                    <a:pt x="2517140" y="36830"/>
                  </a:cubicBezTo>
                  <a:cubicBezTo>
                    <a:pt x="2531110" y="59690"/>
                    <a:pt x="2505710" y="99060"/>
                    <a:pt x="2491740" y="143510"/>
                  </a:cubicBezTo>
                  <a:cubicBezTo>
                    <a:pt x="2466340" y="222250"/>
                    <a:pt x="2400300" y="359410"/>
                    <a:pt x="2363470" y="463550"/>
                  </a:cubicBezTo>
                  <a:cubicBezTo>
                    <a:pt x="2329180" y="561340"/>
                    <a:pt x="2299970" y="655320"/>
                    <a:pt x="2274570" y="750570"/>
                  </a:cubicBezTo>
                  <a:cubicBezTo>
                    <a:pt x="2249170" y="844550"/>
                    <a:pt x="2230120" y="927100"/>
                    <a:pt x="2209800" y="1033780"/>
                  </a:cubicBezTo>
                  <a:cubicBezTo>
                    <a:pt x="2183130" y="1169670"/>
                    <a:pt x="2147570" y="1365250"/>
                    <a:pt x="2134870" y="1501140"/>
                  </a:cubicBezTo>
                  <a:cubicBezTo>
                    <a:pt x="2124710" y="1604010"/>
                    <a:pt x="2143760" y="1727200"/>
                    <a:pt x="2124710" y="1774190"/>
                  </a:cubicBezTo>
                  <a:cubicBezTo>
                    <a:pt x="2117090" y="1794510"/>
                    <a:pt x="2105660" y="1805940"/>
                    <a:pt x="2091690" y="1809750"/>
                  </a:cubicBezTo>
                  <a:cubicBezTo>
                    <a:pt x="2076450" y="1813560"/>
                    <a:pt x="2044700" y="1804670"/>
                    <a:pt x="2033270" y="1793240"/>
                  </a:cubicBezTo>
                  <a:cubicBezTo>
                    <a:pt x="2024380" y="1784350"/>
                    <a:pt x="2019300" y="1771650"/>
                    <a:pt x="2021840" y="1757680"/>
                  </a:cubicBezTo>
                  <a:cubicBezTo>
                    <a:pt x="2028190" y="1729740"/>
                    <a:pt x="2075180" y="1695450"/>
                    <a:pt x="2123440" y="1648460"/>
                  </a:cubicBezTo>
                  <a:cubicBezTo>
                    <a:pt x="2227580" y="1548130"/>
                    <a:pt x="2466340" y="1337310"/>
                    <a:pt x="2636520" y="1197610"/>
                  </a:cubicBezTo>
                  <a:cubicBezTo>
                    <a:pt x="2796540" y="1066800"/>
                    <a:pt x="3036570" y="867410"/>
                    <a:pt x="3115310" y="833120"/>
                  </a:cubicBezTo>
                  <a:cubicBezTo>
                    <a:pt x="3136900" y="824230"/>
                    <a:pt x="3149600" y="822960"/>
                    <a:pt x="3162300" y="825500"/>
                  </a:cubicBezTo>
                  <a:cubicBezTo>
                    <a:pt x="3172460" y="828040"/>
                    <a:pt x="3182620" y="835660"/>
                    <a:pt x="3187700" y="844550"/>
                  </a:cubicBezTo>
                  <a:cubicBezTo>
                    <a:pt x="3194050" y="855980"/>
                    <a:pt x="3196590" y="877570"/>
                    <a:pt x="3192780" y="890270"/>
                  </a:cubicBezTo>
                  <a:cubicBezTo>
                    <a:pt x="3190240" y="900430"/>
                    <a:pt x="3182620" y="910590"/>
                    <a:pt x="3172460" y="915670"/>
                  </a:cubicBezTo>
                  <a:cubicBezTo>
                    <a:pt x="3161030" y="922020"/>
                    <a:pt x="3138170" y="923290"/>
                    <a:pt x="3125470" y="918210"/>
                  </a:cubicBezTo>
                  <a:cubicBezTo>
                    <a:pt x="3115310" y="914400"/>
                    <a:pt x="3107690" y="905510"/>
                    <a:pt x="3102610" y="896620"/>
                  </a:cubicBezTo>
                  <a:cubicBezTo>
                    <a:pt x="3097530" y="887730"/>
                    <a:pt x="3094990" y="875030"/>
                    <a:pt x="3097530" y="864870"/>
                  </a:cubicBezTo>
                  <a:cubicBezTo>
                    <a:pt x="3100070" y="852170"/>
                    <a:pt x="3112770" y="831850"/>
                    <a:pt x="3125470" y="826770"/>
                  </a:cubicBezTo>
                  <a:cubicBezTo>
                    <a:pt x="3140710" y="821690"/>
                    <a:pt x="3172460" y="828040"/>
                    <a:pt x="3183890" y="839470"/>
                  </a:cubicBezTo>
                  <a:cubicBezTo>
                    <a:pt x="3194050" y="849630"/>
                    <a:pt x="3201670" y="864870"/>
                    <a:pt x="3194050" y="885190"/>
                  </a:cubicBezTo>
                  <a:cubicBezTo>
                    <a:pt x="3162300" y="972820"/>
                    <a:pt x="2686050" y="1267460"/>
                    <a:pt x="2505710" y="1427480"/>
                  </a:cubicBezTo>
                  <a:cubicBezTo>
                    <a:pt x="2378710" y="1539240"/>
                    <a:pt x="2268220" y="1685290"/>
                    <a:pt x="2198370" y="1732280"/>
                  </a:cubicBezTo>
                  <a:cubicBezTo>
                    <a:pt x="2169160" y="1751330"/>
                    <a:pt x="2145030" y="1747520"/>
                    <a:pt x="2127250" y="1761490"/>
                  </a:cubicBezTo>
                  <a:cubicBezTo>
                    <a:pt x="2110740" y="1774190"/>
                    <a:pt x="2106930" y="1804670"/>
                    <a:pt x="2091690" y="1809750"/>
                  </a:cubicBezTo>
                  <a:cubicBezTo>
                    <a:pt x="2076450" y="1814830"/>
                    <a:pt x="2044700" y="1807210"/>
                    <a:pt x="2033270" y="1793240"/>
                  </a:cubicBezTo>
                  <a:cubicBezTo>
                    <a:pt x="2018030" y="1775460"/>
                    <a:pt x="2021840" y="1746250"/>
                    <a:pt x="2023110" y="1701800"/>
                  </a:cubicBezTo>
                  <a:cubicBezTo>
                    <a:pt x="2024380" y="1579880"/>
                    <a:pt x="2089150" y="1195070"/>
                    <a:pt x="2120900" y="1014730"/>
                  </a:cubicBezTo>
                  <a:cubicBezTo>
                    <a:pt x="2141220" y="896620"/>
                    <a:pt x="2157730" y="820420"/>
                    <a:pt x="2181860" y="722630"/>
                  </a:cubicBezTo>
                  <a:cubicBezTo>
                    <a:pt x="2205990" y="624840"/>
                    <a:pt x="2232660" y="528320"/>
                    <a:pt x="2264410" y="427990"/>
                  </a:cubicBezTo>
                  <a:cubicBezTo>
                    <a:pt x="2298700" y="320040"/>
                    <a:pt x="2331720" y="139700"/>
                    <a:pt x="2382520" y="97790"/>
                  </a:cubicBezTo>
                  <a:cubicBezTo>
                    <a:pt x="2406650" y="77470"/>
                    <a:pt x="2461260" y="80010"/>
                    <a:pt x="2462530" y="83820"/>
                  </a:cubicBezTo>
                  <a:cubicBezTo>
                    <a:pt x="2463800" y="90170"/>
                    <a:pt x="2303780" y="142240"/>
                    <a:pt x="2232660" y="175260"/>
                  </a:cubicBezTo>
                  <a:cubicBezTo>
                    <a:pt x="2166620" y="205740"/>
                    <a:pt x="2124710" y="228600"/>
                    <a:pt x="2047240" y="273050"/>
                  </a:cubicBezTo>
                  <a:cubicBezTo>
                    <a:pt x="1911350" y="350520"/>
                    <a:pt x="1654810" y="508000"/>
                    <a:pt x="1493520" y="613410"/>
                  </a:cubicBezTo>
                  <a:cubicBezTo>
                    <a:pt x="1365250" y="697230"/>
                    <a:pt x="1291590" y="748030"/>
                    <a:pt x="1155700" y="847090"/>
                  </a:cubicBezTo>
                  <a:cubicBezTo>
                    <a:pt x="937260" y="1005840"/>
                    <a:pt x="417830" y="1431290"/>
                    <a:pt x="316230" y="1482090"/>
                  </a:cubicBezTo>
                  <a:cubicBezTo>
                    <a:pt x="295910" y="1492250"/>
                    <a:pt x="289560" y="1494790"/>
                    <a:pt x="276860" y="1493520"/>
                  </a:cubicBezTo>
                  <a:cubicBezTo>
                    <a:pt x="264160" y="1492250"/>
                    <a:pt x="247650" y="1484630"/>
                    <a:pt x="238760" y="1475740"/>
                  </a:cubicBezTo>
                  <a:cubicBezTo>
                    <a:pt x="229870" y="1466850"/>
                    <a:pt x="222250" y="1452880"/>
                    <a:pt x="223520" y="1437640"/>
                  </a:cubicBezTo>
                  <a:cubicBezTo>
                    <a:pt x="224790" y="1410970"/>
                    <a:pt x="247650" y="1377950"/>
                    <a:pt x="279400" y="1328420"/>
                  </a:cubicBezTo>
                  <a:cubicBezTo>
                    <a:pt x="361950" y="1202690"/>
                    <a:pt x="657860" y="889000"/>
                    <a:pt x="798830" y="701040"/>
                  </a:cubicBezTo>
                  <a:cubicBezTo>
                    <a:pt x="906780" y="557530"/>
                    <a:pt x="1093470" y="358140"/>
                    <a:pt x="1065530" y="308610"/>
                  </a:cubicBezTo>
                  <a:cubicBezTo>
                    <a:pt x="1046480" y="275590"/>
                    <a:pt x="944880" y="306070"/>
                    <a:pt x="854710" y="316230"/>
                  </a:cubicBezTo>
                  <a:cubicBezTo>
                    <a:pt x="693420" y="334010"/>
                    <a:pt x="312420" y="420370"/>
                    <a:pt x="180340" y="436880"/>
                  </a:cubicBezTo>
                  <a:cubicBezTo>
                    <a:pt x="125730" y="443230"/>
                    <a:pt x="92710" y="448310"/>
                    <a:pt x="64770" y="444500"/>
                  </a:cubicBezTo>
                  <a:cubicBezTo>
                    <a:pt x="46990" y="441960"/>
                    <a:pt x="34290" y="440690"/>
                    <a:pt x="24130" y="431800"/>
                  </a:cubicBezTo>
                  <a:cubicBezTo>
                    <a:pt x="11430" y="421640"/>
                    <a:pt x="0" y="396240"/>
                    <a:pt x="0" y="379730"/>
                  </a:cubicBezTo>
                  <a:cubicBezTo>
                    <a:pt x="0" y="365760"/>
                    <a:pt x="7620" y="349250"/>
                    <a:pt x="17780" y="340360"/>
                  </a:cubicBezTo>
                  <a:cubicBezTo>
                    <a:pt x="26670" y="330200"/>
                    <a:pt x="57150" y="322580"/>
                    <a:pt x="57150" y="322580"/>
                  </a:cubicBezTo>
                </a:path>
              </a:pathLst>
            </a:custGeom>
            <a:solidFill>
              <a:srgbClr val="FCB603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-4039633">
            <a:off x="13244988" y="7191626"/>
            <a:ext cx="7412718" cy="4938723"/>
          </a:xfrm>
          <a:custGeom>
            <a:avLst/>
            <a:gdLst/>
            <a:ahLst/>
            <a:cxnLst/>
            <a:rect r="r" b="b" t="t" l="l"/>
            <a:pathLst>
              <a:path h="4938723" w="7412718">
                <a:moveTo>
                  <a:pt x="0" y="0"/>
                </a:moveTo>
                <a:lnTo>
                  <a:pt x="7412718" y="0"/>
                </a:lnTo>
                <a:lnTo>
                  <a:pt x="7412718" y="4938723"/>
                </a:lnTo>
                <a:lnTo>
                  <a:pt x="0" y="49387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648522">
            <a:off x="13784588" y="8129136"/>
            <a:ext cx="1573870" cy="1645681"/>
          </a:xfrm>
          <a:custGeom>
            <a:avLst/>
            <a:gdLst/>
            <a:ahLst/>
            <a:cxnLst/>
            <a:rect r="r" b="b" t="t" l="l"/>
            <a:pathLst>
              <a:path h="1645681" w="1573870">
                <a:moveTo>
                  <a:pt x="0" y="0"/>
                </a:moveTo>
                <a:lnTo>
                  <a:pt x="1573870" y="0"/>
                </a:lnTo>
                <a:lnTo>
                  <a:pt x="1573870" y="1645681"/>
                </a:lnTo>
                <a:lnTo>
                  <a:pt x="0" y="164568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8898320">
            <a:off x="-2086681" y="-680801"/>
            <a:ext cx="6624853" cy="4344308"/>
          </a:xfrm>
          <a:custGeom>
            <a:avLst/>
            <a:gdLst/>
            <a:ahLst/>
            <a:cxnLst/>
            <a:rect r="r" b="b" t="t" l="l"/>
            <a:pathLst>
              <a:path h="4344308" w="6624853">
                <a:moveTo>
                  <a:pt x="0" y="0"/>
                </a:moveTo>
                <a:lnTo>
                  <a:pt x="6624854" y="0"/>
                </a:lnTo>
                <a:lnTo>
                  <a:pt x="6624854" y="4344308"/>
                </a:lnTo>
                <a:lnTo>
                  <a:pt x="0" y="434430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501092" y="1116088"/>
            <a:ext cx="1646101" cy="1661203"/>
          </a:xfrm>
          <a:custGeom>
            <a:avLst/>
            <a:gdLst/>
            <a:ahLst/>
            <a:cxnLst/>
            <a:rect r="r" b="b" t="t" l="l"/>
            <a:pathLst>
              <a:path h="1661203" w="1646101">
                <a:moveTo>
                  <a:pt x="0" y="0"/>
                </a:moveTo>
                <a:lnTo>
                  <a:pt x="1646101" y="0"/>
                </a:lnTo>
                <a:lnTo>
                  <a:pt x="1646101" y="1661203"/>
                </a:lnTo>
                <a:lnTo>
                  <a:pt x="0" y="166120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3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3504" y="3324458"/>
            <a:ext cx="5111366" cy="5743342"/>
            <a:chOff x="0" y="0"/>
            <a:chExt cx="1811044" cy="20349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" y="127"/>
              <a:ext cx="1810917" cy="2041949"/>
            </a:xfrm>
            <a:custGeom>
              <a:avLst/>
              <a:gdLst/>
              <a:ahLst/>
              <a:cxnLst/>
              <a:rect r="r" b="b" t="t" l="l"/>
              <a:pathLst>
                <a:path h="2041949" w="1810917">
                  <a:moveTo>
                    <a:pt x="1409851" y="2029249"/>
                  </a:moveTo>
                  <a:cubicBezTo>
                    <a:pt x="1353971" y="2041949"/>
                    <a:pt x="1328571" y="2029249"/>
                    <a:pt x="1271421" y="2029249"/>
                  </a:cubicBezTo>
                  <a:cubicBezTo>
                    <a:pt x="1214271" y="2029249"/>
                    <a:pt x="1123212" y="2016549"/>
                    <a:pt x="1123212" y="2016549"/>
                  </a:cubicBezTo>
                  <a:lnTo>
                    <a:pt x="707771" y="2016549"/>
                  </a:lnTo>
                  <a:lnTo>
                    <a:pt x="631063" y="2003849"/>
                  </a:lnTo>
                  <a:cubicBezTo>
                    <a:pt x="631063" y="2003849"/>
                    <a:pt x="533400" y="2016549"/>
                    <a:pt x="457581" y="2003849"/>
                  </a:cubicBezTo>
                  <a:cubicBezTo>
                    <a:pt x="381762" y="1991149"/>
                    <a:pt x="296418" y="2003849"/>
                    <a:pt x="296418" y="2003849"/>
                  </a:cubicBezTo>
                  <a:cubicBezTo>
                    <a:pt x="240284" y="2003849"/>
                    <a:pt x="162814" y="1999531"/>
                    <a:pt x="119507" y="1970321"/>
                  </a:cubicBezTo>
                  <a:cubicBezTo>
                    <a:pt x="47371" y="1921680"/>
                    <a:pt x="25400" y="1851449"/>
                    <a:pt x="0" y="1745658"/>
                  </a:cubicBezTo>
                  <a:lnTo>
                    <a:pt x="0" y="1545125"/>
                  </a:lnTo>
                  <a:cubicBezTo>
                    <a:pt x="0" y="1545125"/>
                    <a:pt x="12700" y="1460162"/>
                    <a:pt x="12700" y="1401869"/>
                  </a:cubicBezTo>
                  <a:cubicBezTo>
                    <a:pt x="12700" y="1343576"/>
                    <a:pt x="0" y="1253660"/>
                    <a:pt x="0" y="1253660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291868" y="0"/>
                  </a:lnTo>
                  <a:cubicBezTo>
                    <a:pt x="1391944" y="0"/>
                    <a:pt x="1460397" y="12700"/>
                    <a:pt x="1460397" y="12700"/>
                  </a:cubicBezTo>
                  <a:cubicBezTo>
                    <a:pt x="1524532" y="12700"/>
                    <a:pt x="1613305" y="36322"/>
                    <a:pt x="1671217" y="50800"/>
                  </a:cubicBezTo>
                  <a:cubicBezTo>
                    <a:pt x="1772817" y="76200"/>
                    <a:pt x="1798217" y="254000"/>
                    <a:pt x="1798217" y="350520"/>
                  </a:cubicBezTo>
                  <a:lnTo>
                    <a:pt x="1798217" y="1162855"/>
                  </a:lnTo>
                  <a:cubicBezTo>
                    <a:pt x="1798217" y="1162855"/>
                    <a:pt x="1810917" y="1531536"/>
                    <a:pt x="1810917" y="1564556"/>
                  </a:cubicBezTo>
                  <a:cubicBezTo>
                    <a:pt x="1810917" y="1597576"/>
                    <a:pt x="1788438" y="1705526"/>
                    <a:pt x="1770531" y="1751754"/>
                  </a:cubicBezTo>
                  <a:cubicBezTo>
                    <a:pt x="1745512" y="1816397"/>
                    <a:pt x="1755672" y="1873293"/>
                    <a:pt x="1703856" y="1917489"/>
                  </a:cubicBezTo>
                  <a:cubicBezTo>
                    <a:pt x="1667788" y="1948350"/>
                    <a:pt x="1613686" y="1985688"/>
                    <a:pt x="1568474" y="2002833"/>
                  </a:cubicBezTo>
                  <a:cubicBezTo>
                    <a:pt x="1523262" y="2019978"/>
                    <a:pt x="1465477" y="2016676"/>
                    <a:pt x="1409597" y="2029376"/>
                  </a:cubicBezTo>
                  <a:close/>
                </a:path>
              </a:pathLst>
            </a:custGeom>
            <a:solidFill>
              <a:srgbClr val="ABCAD6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2068385" y="3324458"/>
            <a:ext cx="5111366" cy="5743342"/>
            <a:chOff x="0" y="0"/>
            <a:chExt cx="1811044" cy="20349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27" y="127"/>
              <a:ext cx="1810917" cy="2041949"/>
            </a:xfrm>
            <a:custGeom>
              <a:avLst/>
              <a:gdLst/>
              <a:ahLst/>
              <a:cxnLst/>
              <a:rect r="r" b="b" t="t" l="l"/>
              <a:pathLst>
                <a:path h="2041949" w="1810917">
                  <a:moveTo>
                    <a:pt x="1409851" y="2029249"/>
                  </a:moveTo>
                  <a:cubicBezTo>
                    <a:pt x="1353971" y="2041949"/>
                    <a:pt x="1328571" y="2029249"/>
                    <a:pt x="1271421" y="2029249"/>
                  </a:cubicBezTo>
                  <a:cubicBezTo>
                    <a:pt x="1214271" y="2029249"/>
                    <a:pt x="1123212" y="2016549"/>
                    <a:pt x="1123212" y="2016549"/>
                  </a:cubicBezTo>
                  <a:lnTo>
                    <a:pt x="707771" y="2016549"/>
                  </a:lnTo>
                  <a:lnTo>
                    <a:pt x="631063" y="2003849"/>
                  </a:lnTo>
                  <a:cubicBezTo>
                    <a:pt x="631063" y="2003849"/>
                    <a:pt x="533400" y="2016549"/>
                    <a:pt x="457581" y="2003849"/>
                  </a:cubicBezTo>
                  <a:cubicBezTo>
                    <a:pt x="381762" y="1991149"/>
                    <a:pt x="296418" y="2003849"/>
                    <a:pt x="296418" y="2003849"/>
                  </a:cubicBezTo>
                  <a:cubicBezTo>
                    <a:pt x="240284" y="2003849"/>
                    <a:pt x="162814" y="1999531"/>
                    <a:pt x="119507" y="1970321"/>
                  </a:cubicBezTo>
                  <a:cubicBezTo>
                    <a:pt x="47371" y="1921680"/>
                    <a:pt x="25400" y="1851449"/>
                    <a:pt x="0" y="1745658"/>
                  </a:cubicBezTo>
                  <a:lnTo>
                    <a:pt x="0" y="1545125"/>
                  </a:lnTo>
                  <a:cubicBezTo>
                    <a:pt x="0" y="1545125"/>
                    <a:pt x="12700" y="1460162"/>
                    <a:pt x="12700" y="1401869"/>
                  </a:cubicBezTo>
                  <a:cubicBezTo>
                    <a:pt x="12700" y="1343576"/>
                    <a:pt x="0" y="1253660"/>
                    <a:pt x="0" y="1253660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291868" y="0"/>
                  </a:lnTo>
                  <a:cubicBezTo>
                    <a:pt x="1391944" y="0"/>
                    <a:pt x="1460397" y="12700"/>
                    <a:pt x="1460397" y="12700"/>
                  </a:cubicBezTo>
                  <a:cubicBezTo>
                    <a:pt x="1524532" y="12700"/>
                    <a:pt x="1613305" y="36322"/>
                    <a:pt x="1671217" y="50800"/>
                  </a:cubicBezTo>
                  <a:cubicBezTo>
                    <a:pt x="1772817" y="76200"/>
                    <a:pt x="1798217" y="254000"/>
                    <a:pt x="1798217" y="350520"/>
                  </a:cubicBezTo>
                  <a:lnTo>
                    <a:pt x="1798217" y="1162855"/>
                  </a:lnTo>
                  <a:cubicBezTo>
                    <a:pt x="1798217" y="1162855"/>
                    <a:pt x="1810917" y="1531536"/>
                    <a:pt x="1810917" y="1564556"/>
                  </a:cubicBezTo>
                  <a:cubicBezTo>
                    <a:pt x="1810917" y="1597576"/>
                    <a:pt x="1788438" y="1705526"/>
                    <a:pt x="1770531" y="1751754"/>
                  </a:cubicBezTo>
                  <a:cubicBezTo>
                    <a:pt x="1745512" y="1816397"/>
                    <a:pt x="1755672" y="1873293"/>
                    <a:pt x="1703856" y="1917489"/>
                  </a:cubicBezTo>
                  <a:cubicBezTo>
                    <a:pt x="1667788" y="1948350"/>
                    <a:pt x="1613686" y="1985688"/>
                    <a:pt x="1568474" y="2002833"/>
                  </a:cubicBezTo>
                  <a:cubicBezTo>
                    <a:pt x="1523262" y="2019978"/>
                    <a:pt x="1465477" y="2016676"/>
                    <a:pt x="1409597" y="2029376"/>
                  </a:cubicBezTo>
                  <a:close/>
                </a:path>
              </a:pathLst>
            </a:custGeom>
            <a:solidFill>
              <a:srgbClr val="FFC0A9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954462" y="3324458"/>
            <a:ext cx="5111366" cy="5743342"/>
            <a:chOff x="0" y="0"/>
            <a:chExt cx="1811044" cy="20349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27" y="127"/>
              <a:ext cx="1810917" cy="2041949"/>
            </a:xfrm>
            <a:custGeom>
              <a:avLst/>
              <a:gdLst/>
              <a:ahLst/>
              <a:cxnLst/>
              <a:rect r="r" b="b" t="t" l="l"/>
              <a:pathLst>
                <a:path h="2041949" w="1810917">
                  <a:moveTo>
                    <a:pt x="1409851" y="2029249"/>
                  </a:moveTo>
                  <a:cubicBezTo>
                    <a:pt x="1353971" y="2041949"/>
                    <a:pt x="1328571" y="2029249"/>
                    <a:pt x="1271421" y="2029249"/>
                  </a:cubicBezTo>
                  <a:cubicBezTo>
                    <a:pt x="1214271" y="2029249"/>
                    <a:pt x="1123212" y="2016549"/>
                    <a:pt x="1123212" y="2016549"/>
                  </a:cubicBezTo>
                  <a:lnTo>
                    <a:pt x="707771" y="2016549"/>
                  </a:lnTo>
                  <a:lnTo>
                    <a:pt x="631063" y="2003849"/>
                  </a:lnTo>
                  <a:cubicBezTo>
                    <a:pt x="631063" y="2003849"/>
                    <a:pt x="533400" y="2016549"/>
                    <a:pt x="457581" y="2003849"/>
                  </a:cubicBezTo>
                  <a:cubicBezTo>
                    <a:pt x="381762" y="1991149"/>
                    <a:pt x="296418" y="2003849"/>
                    <a:pt x="296418" y="2003849"/>
                  </a:cubicBezTo>
                  <a:cubicBezTo>
                    <a:pt x="240284" y="2003849"/>
                    <a:pt x="162814" y="1999531"/>
                    <a:pt x="119507" y="1970321"/>
                  </a:cubicBezTo>
                  <a:cubicBezTo>
                    <a:pt x="47371" y="1921680"/>
                    <a:pt x="25400" y="1851449"/>
                    <a:pt x="0" y="1745658"/>
                  </a:cubicBezTo>
                  <a:lnTo>
                    <a:pt x="0" y="1545125"/>
                  </a:lnTo>
                  <a:cubicBezTo>
                    <a:pt x="0" y="1545125"/>
                    <a:pt x="12700" y="1460162"/>
                    <a:pt x="12700" y="1401869"/>
                  </a:cubicBezTo>
                  <a:cubicBezTo>
                    <a:pt x="12700" y="1343576"/>
                    <a:pt x="0" y="1253660"/>
                    <a:pt x="0" y="1253660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291868" y="0"/>
                  </a:lnTo>
                  <a:cubicBezTo>
                    <a:pt x="1391944" y="0"/>
                    <a:pt x="1460397" y="12700"/>
                    <a:pt x="1460397" y="12700"/>
                  </a:cubicBezTo>
                  <a:cubicBezTo>
                    <a:pt x="1524532" y="12700"/>
                    <a:pt x="1613305" y="36322"/>
                    <a:pt x="1671217" y="50800"/>
                  </a:cubicBezTo>
                  <a:cubicBezTo>
                    <a:pt x="1772817" y="76200"/>
                    <a:pt x="1798217" y="254000"/>
                    <a:pt x="1798217" y="350520"/>
                  </a:cubicBezTo>
                  <a:lnTo>
                    <a:pt x="1798217" y="1162855"/>
                  </a:lnTo>
                  <a:cubicBezTo>
                    <a:pt x="1798217" y="1162855"/>
                    <a:pt x="1810917" y="1531536"/>
                    <a:pt x="1810917" y="1564556"/>
                  </a:cubicBezTo>
                  <a:cubicBezTo>
                    <a:pt x="1810917" y="1597576"/>
                    <a:pt x="1788438" y="1705526"/>
                    <a:pt x="1770531" y="1751754"/>
                  </a:cubicBezTo>
                  <a:cubicBezTo>
                    <a:pt x="1745512" y="1816397"/>
                    <a:pt x="1755672" y="1873293"/>
                    <a:pt x="1703856" y="1917489"/>
                  </a:cubicBezTo>
                  <a:cubicBezTo>
                    <a:pt x="1667788" y="1948350"/>
                    <a:pt x="1613686" y="1985688"/>
                    <a:pt x="1568474" y="2002833"/>
                  </a:cubicBezTo>
                  <a:cubicBezTo>
                    <a:pt x="1523262" y="2019978"/>
                    <a:pt x="1465477" y="2016676"/>
                    <a:pt x="1409597" y="2029376"/>
                  </a:cubicBezTo>
                  <a:close/>
                </a:path>
              </a:pathLst>
            </a:custGeom>
            <a:solidFill>
              <a:srgbClr val="FCB603"/>
            </a:solidFill>
          </p:spPr>
        </p:sp>
      </p:grpSp>
      <p:sp>
        <p:nvSpPr>
          <p:cNvPr name="Freeform 8" id="8"/>
          <p:cNvSpPr/>
          <p:nvPr/>
        </p:nvSpPr>
        <p:spPr>
          <a:xfrm flipH="true" flipV="false" rot="0">
            <a:off x="13982285" y="7983452"/>
            <a:ext cx="1610312" cy="1491552"/>
          </a:xfrm>
          <a:custGeom>
            <a:avLst/>
            <a:gdLst/>
            <a:ahLst/>
            <a:cxnLst/>
            <a:rect r="r" b="b" t="t" l="l"/>
            <a:pathLst>
              <a:path h="1491552" w="1610312">
                <a:moveTo>
                  <a:pt x="1610312" y="0"/>
                </a:moveTo>
                <a:lnTo>
                  <a:pt x="0" y="0"/>
                </a:lnTo>
                <a:lnTo>
                  <a:pt x="0" y="1491551"/>
                </a:lnTo>
                <a:lnTo>
                  <a:pt x="1610312" y="1491551"/>
                </a:lnTo>
                <a:lnTo>
                  <a:pt x="16103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152011">
            <a:off x="8338844" y="7983452"/>
            <a:ext cx="1610312" cy="1491552"/>
          </a:xfrm>
          <a:custGeom>
            <a:avLst/>
            <a:gdLst/>
            <a:ahLst/>
            <a:cxnLst/>
            <a:rect r="r" b="b" t="t" l="l"/>
            <a:pathLst>
              <a:path h="1491552" w="1610312">
                <a:moveTo>
                  <a:pt x="0" y="0"/>
                </a:moveTo>
                <a:lnTo>
                  <a:pt x="1610312" y="0"/>
                </a:lnTo>
                <a:lnTo>
                  <a:pt x="1610312" y="1491551"/>
                </a:lnTo>
                <a:lnTo>
                  <a:pt x="0" y="1491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75414" y="7983452"/>
            <a:ext cx="1610312" cy="1491552"/>
          </a:xfrm>
          <a:custGeom>
            <a:avLst/>
            <a:gdLst/>
            <a:ahLst/>
            <a:cxnLst/>
            <a:rect r="r" b="b" t="t" l="l"/>
            <a:pathLst>
              <a:path h="1491552" w="1610312">
                <a:moveTo>
                  <a:pt x="0" y="0"/>
                </a:moveTo>
                <a:lnTo>
                  <a:pt x="1610312" y="0"/>
                </a:lnTo>
                <a:lnTo>
                  <a:pt x="1610312" y="1491551"/>
                </a:lnTo>
                <a:lnTo>
                  <a:pt x="0" y="1491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25413" y="2799753"/>
            <a:ext cx="2169465" cy="1906417"/>
          </a:xfrm>
          <a:custGeom>
            <a:avLst/>
            <a:gdLst/>
            <a:ahLst/>
            <a:cxnLst/>
            <a:rect r="r" b="b" t="t" l="l"/>
            <a:pathLst>
              <a:path h="1906417" w="2169465">
                <a:moveTo>
                  <a:pt x="0" y="0"/>
                </a:moveTo>
                <a:lnTo>
                  <a:pt x="2169465" y="0"/>
                </a:lnTo>
                <a:lnTo>
                  <a:pt x="2169465" y="1906417"/>
                </a:lnTo>
                <a:lnTo>
                  <a:pt x="0" y="1906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52238">
            <a:off x="8002506" y="2905601"/>
            <a:ext cx="2133361" cy="1241228"/>
          </a:xfrm>
          <a:custGeom>
            <a:avLst/>
            <a:gdLst/>
            <a:ahLst/>
            <a:cxnLst/>
            <a:rect r="r" b="b" t="t" l="l"/>
            <a:pathLst>
              <a:path h="1241228" w="2133361">
                <a:moveTo>
                  <a:pt x="0" y="0"/>
                </a:moveTo>
                <a:lnTo>
                  <a:pt x="2133361" y="0"/>
                </a:lnTo>
                <a:lnTo>
                  <a:pt x="2133361" y="1241228"/>
                </a:lnTo>
                <a:lnTo>
                  <a:pt x="0" y="1241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8386754">
            <a:off x="13849685" y="3060807"/>
            <a:ext cx="1875513" cy="1179229"/>
          </a:xfrm>
          <a:custGeom>
            <a:avLst/>
            <a:gdLst/>
            <a:ahLst/>
            <a:cxnLst/>
            <a:rect r="r" b="b" t="t" l="l"/>
            <a:pathLst>
              <a:path h="1179229" w="1875513">
                <a:moveTo>
                  <a:pt x="0" y="0"/>
                </a:moveTo>
                <a:lnTo>
                  <a:pt x="1875513" y="0"/>
                </a:lnTo>
                <a:lnTo>
                  <a:pt x="1875513" y="1179229"/>
                </a:lnTo>
                <a:lnTo>
                  <a:pt x="0" y="11792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879412"/>
            <a:ext cx="782355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00"/>
              </a:lnSpc>
            </a:pPr>
            <a:r>
              <a:rPr lang="en-US" b="true" sz="9000" spc="179">
                <a:solidFill>
                  <a:srgbClr val="F8F1EA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07592" y="1484058"/>
            <a:ext cx="744269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8F1EA"/>
                </a:solidFill>
                <a:latin typeface="Arvo"/>
                <a:ea typeface="Arvo"/>
                <a:cs typeface="Arvo"/>
                <a:sym typeface="Arvo"/>
              </a:rPr>
              <a:t>The Evolutionary Journey of Intel Processors 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658614" y="4747376"/>
            <a:ext cx="3930907" cy="285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0"/>
              </a:lnSpc>
              <a:spcBef>
                <a:spcPct val="0"/>
              </a:spcBef>
            </a:pPr>
            <a:r>
              <a:rPr lang="en-US" sz="2400">
                <a:solidFill>
                  <a:srgbClr val="00234F"/>
                </a:solidFill>
                <a:latin typeface="Arvo"/>
                <a:ea typeface="Arvo"/>
                <a:cs typeface="Arvo"/>
                <a:sym typeface="Arvo"/>
              </a:rPr>
              <a:t>K</a:t>
            </a:r>
            <a:r>
              <a:rPr lang="en-US" sz="2400">
                <a:solidFill>
                  <a:srgbClr val="00234F"/>
                </a:solidFill>
                <a:latin typeface="Arvo"/>
                <a:ea typeface="Arvo"/>
                <a:cs typeface="Arvo"/>
                <a:sym typeface="Arvo"/>
              </a:rPr>
              <a:t>ey metrics for improvement:</a:t>
            </a:r>
          </a:p>
          <a:p>
            <a:pPr algn="ctr" marL="0" indent="0" lvl="0">
              <a:lnSpc>
                <a:spcPts val="3240"/>
              </a:lnSpc>
              <a:spcBef>
                <a:spcPct val="0"/>
              </a:spcBef>
            </a:pPr>
            <a:r>
              <a:rPr lang="en-US" sz="2400">
                <a:solidFill>
                  <a:srgbClr val="00234F"/>
                </a:solidFill>
                <a:latin typeface="Arvo"/>
                <a:ea typeface="Arvo"/>
                <a:cs typeface="Arvo"/>
                <a:sym typeface="Arvo"/>
              </a:rPr>
              <a:t>  - Transistor count</a:t>
            </a:r>
          </a:p>
          <a:p>
            <a:pPr algn="ctr" marL="0" indent="0" lvl="0">
              <a:lnSpc>
                <a:spcPts val="3240"/>
              </a:lnSpc>
              <a:spcBef>
                <a:spcPct val="0"/>
              </a:spcBef>
            </a:pPr>
            <a:r>
              <a:rPr lang="en-US" sz="2400">
                <a:solidFill>
                  <a:srgbClr val="00234F"/>
                </a:solidFill>
                <a:latin typeface="Arvo"/>
                <a:ea typeface="Arvo"/>
                <a:cs typeface="Arvo"/>
                <a:sym typeface="Arvo"/>
              </a:rPr>
              <a:t>  - Clock speed</a:t>
            </a:r>
          </a:p>
          <a:p>
            <a:pPr algn="ctr" marL="0" indent="0" lvl="0">
              <a:lnSpc>
                <a:spcPts val="3240"/>
              </a:lnSpc>
              <a:spcBef>
                <a:spcPct val="0"/>
              </a:spcBef>
            </a:pPr>
            <a:r>
              <a:rPr lang="en-US" sz="2400">
                <a:solidFill>
                  <a:srgbClr val="00234F"/>
                </a:solidFill>
                <a:latin typeface="Arvo"/>
                <a:ea typeface="Arvo"/>
                <a:cs typeface="Arvo"/>
                <a:sym typeface="Arvo"/>
              </a:rPr>
              <a:t>  - Power efficiency</a:t>
            </a:r>
          </a:p>
          <a:p>
            <a:pPr algn="ctr" marL="0" indent="0" lvl="0">
              <a:lnSpc>
                <a:spcPts val="3240"/>
              </a:lnSpc>
              <a:spcBef>
                <a:spcPct val="0"/>
              </a:spcBef>
            </a:pPr>
            <a:r>
              <a:rPr lang="en-US" sz="2400">
                <a:solidFill>
                  <a:srgbClr val="00234F"/>
                </a:solidFill>
                <a:latin typeface="Arvo"/>
                <a:ea typeface="Arvo"/>
                <a:cs typeface="Arvo"/>
                <a:sym typeface="Arvo"/>
              </a:rPr>
              <a:t>  - Architectural innovations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59497" y="5771314"/>
            <a:ext cx="3969007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0"/>
              </a:lnSpc>
              <a:spcBef>
                <a:spcPct val="0"/>
              </a:spcBef>
            </a:pPr>
            <a:r>
              <a:rPr lang="en-US" sz="2400">
                <a:solidFill>
                  <a:srgbClr val="00234F"/>
                </a:solidFill>
                <a:latin typeface="Arvo"/>
                <a:ea typeface="Arvo"/>
                <a:cs typeface="Arvo"/>
                <a:sym typeface="Arvo"/>
              </a:rPr>
              <a:t>In</a:t>
            </a:r>
            <a:r>
              <a:rPr lang="en-US" sz="2400">
                <a:solidFill>
                  <a:srgbClr val="00234F"/>
                </a:solidFill>
                <a:latin typeface="Arvo"/>
                <a:ea typeface="Arvo"/>
                <a:cs typeface="Arvo"/>
                <a:sym typeface="Arvo"/>
              </a:rPr>
              <a:t>tel's role as industry pioneer since 1968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63195" y="5361739"/>
            <a:ext cx="3626107" cy="163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0"/>
              </a:lnSpc>
              <a:spcBef>
                <a:spcPct val="0"/>
              </a:spcBef>
            </a:pPr>
            <a:r>
              <a:rPr lang="en-US" sz="2400">
                <a:solidFill>
                  <a:srgbClr val="00234F"/>
                </a:solidFill>
                <a:latin typeface="Arvo"/>
                <a:ea typeface="Arvo"/>
                <a:cs typeface="Arvo"/>
                <a:sym typeface="Arvo"/>
              </a:rPr>
              <a:t>Importance of processor evolution in computing history</a:t>
            </a:r>
          </a:p>
          <a:p>
            <a:pPr algn="ctr" marL="0" indent="0" lvl="0">
              <a:lnSpc>
                <a:spcPts val="324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4307405" y="8261194"/>
            <a:ext cx="927183" cy="1088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59"/>
              </a:lnSpc>
              <a:spcBef>
                <a:spcPct val="0"/>
              </a:spcBef>
            </a:pPr>
            <a:r>
              <a:rPr lang="en-US" b="true" sz="8159" spc="-163">
                <a:solidFill>
                  <a:srgbClr val="F8F1EA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80408" y="8261194"/>
            <a:ext cx="927183" cy="1088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59"/>
              </a:lnSpc>
              <a:spcBef>
                <a:spcPct val="0"/>
              </a:spcBef>
            </a:pPr>
            <a:r>
              <a:rPr lang="en-US" b="true" sz="8159" spc="-163">
                <a:solidFill>
                  <a:srgbClr val="F8F1EA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00533" y="8261194"/>
            <a:ext cx="927183" cy="1088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59"/>
              </a:lnSpc>
              <a:spcBef>
                <a:spcPct val="0"/>
              </a:spcBef>
            </a:pPr>
            <a:r>
              <a:rPr lang="en-US" b="true" sz="8159" spc="-163">
                <a:solidFill>
                  <a:srgbClr val="F8F1EA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3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839063"/>
            <a:ext cx="16230600" cy="472681"/>
            <a:chOff x="0" y="0"/>
            <a:chExt cx="49287116" cy="14552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3302" y="-6096"/>
              <a:ext cx="49290290" cy="1467485"/>
            </a:xfrm>
            <a:custGeom>
              <a:avLst/>
              <a:gdLst/>
              <a:ahLst/>
              <a:cxnLst/>
              <a:rect r="r" b="b" t="t" l="l"/>
              <a:pathLst>
                <a:path h="1467485" w="49290290">
                  <a:moveTo>
                    <a:pt x="49261588" y="453009"/>
                  </a:moveTo>
                  <a:cubicBezTo>
                    <a:pt x="49257651" y="418465"/>
                    <a:pt x="49243301" y="385953"/>
                    <a:pt x="49220186" y="360045"/>
                  </a:cubicBezTo>
                  <a:cubicBezTo>
                    <a:pt x="49154020" y="285877"/>
                    <a:pt x="49011145" y="134493"/>
                    <a:pt x="48924657" y="101092"/>
                  </a:cubicBezTo>
                  <a:cubicBezTo>
                    <a:pt x="48767432" y="40513"/>
                    <a:pt x="48671038" y="18796"/>
                    <a:pt x="48634337" y="11938"/>
                  </a:cubicBezTo>
                  <a:cubicBezTo>
                    <a:pt x="48624176" y="10033"/>
                    <a:pt x="48614015" y="9144"/>
                    <a:pt x="48603601" y="9144"/>
                  </a:cubicBezTo>
                  <a:lnTo>
                    <a:pt x="730250" y="9144"/>
                  </a:lnTo>
                  <a:cubicBezTo>
                    <a:pt x="725551" y="9144"/>
                    <a:pt x="720852" y="8890"/>
                    <a:pt x="716153" y="8509"/>
                  </a:cubicBezTo>
                  <a:cubicBezTo>
                    <a:pt x="689483" y="6350"/>
                    <a:pt x="581660" y="0"/>
                    <a:pt x="415671" y="22352"/>
                  </a:cubicBezTo>
                  <a:cubicBezTo>
                    <a:pt x="240411" y="45974"/>
                    <a:pt x="160147" y="144399"/>
                    <a:pt x="72009" y="254889"/>
                  </a:cubicBezTo>
                  <a:cubicBezTo>
                    <a:pt x="72009" y="254889"/>
                    <a:pt x="20193" y="322199"/>
                    <a:pt x="11430" y="479171"/>
                  </a:cubicBezTo>
                  <a:cubicBezTo>
                    <a:pt x="5588" y="583057"/>
                    <a:pt x="0" y="752856"/>
                    <a:pt x="5461" y="923671"/>
                  </a:cubicBezTo>
                  <a:cubicBezTo>
                    <a:pt x="8001" y="1003554"/>
                    <a:pt x="43053" y="1079754"/>
                    <a:pt x="81153" y="1146429"/>
                  </a:cubicBezTo>
                  <a:cubicBezTo>
                    <a:pt x="133858" y="1238758"/>
                    <a:pt x="216916" y="1312926"/>
                    <a:pt x="319786" y="1353820"/>
                  </a:cubicBezTo>
                  <a:cubicBezTo>
                    <a:pt x="330581" y="1358138"/>
                    <a:pt x="341249" y="1362202"/>
                    <a:pt x="351790" y="1366266"/>
                  </a:cubicBezTo>
                  <a:cubicBezTo>
                    <a:pt x="403733" y="1386332"/>
                    <a:pt x="449072" y="1402080"/>
                    <a:pt x="487807" y="1414526"/>
                  </a:cubicBezTo>
                  <a:cubicBezTo>
                    <a:pt x="579374" y="1443863"/>
                    <a:pt x="675132" y="1458341"/>
                    <a:pt x="1957133" y="1458341"/>
                  </a:cubicBezTo>
                  <a:lnTo>
                    <a:pt x="7824093" y="1458341"/>
                  </a:lnTo>
                  <a:cubicBezTo>
                    <a:pt x="7824093" y="1458341"/>
                    <a:pt x="41419828" y="1458341"/>
                    <a:pt x="41419828" y="1458341"/>
                  </a:cubicBezTo>
                  <a:lnTo>
                    <a:pt x="48546072" y="1458341"/>
                  </a:lnTo>
                  <a:cubicBezTo>
                    <a:pt x="48550770" y="1458341"/>
                    <a:pt x="48555470" y="1458595"/>
                    <a:pt x="48560168" y="1458976"/>
                  </a:cubicBezTo>
                  <a:cubicBezTo>
                    <a:pt x="48586839" y="1461135"/>
                    <a:pt x="48694662" y="1467485"/>
                    <a:pt x="48860652" y="1445133"/>
                  </a:cubicBezTo>
                  <a:cubicBezTo>
                    <a:pt x="49036036" y="1421511"/>
                    <a:pt x="49113380" y="1352931"/>
                    <a:pt x="49201390" y="1242441"/>
                  </a:cubicBezTo>
                  <a:cubicBezTo>
                    <a:pt x="49201390" y="1242441"/>
                    <a:pt x="49201390" y="1242441"/>
                    <a:pt x="49201645" y="1242060"/>
                  </a:cubicBezTo>
                  <a:cubicBezTo>
                    <a:pt x="49236443" y="1195451"/>
                    <a:pt x="49257018" y="1139825"/>
                    <a:pt x="49261334" y="1081913"/>
                  </a:cubicBezTo>
                  <a:cubicBezTo>
                    <a:pt x="49270732" y="955294"/>
                    <a:pt x="49288514" y="727456"/>
                    <a:pt x="49290163" y="719201"/>
                  </a:cubicBezTo>
                  <a:cubicBezTo>
                    <a:pt x="49290290" y="711962"/>
                    <a:pt x="49289909" y="704723"/>
                    <a:pt x="49289149" y="697484"/>
                  </a:cubicBezTo>
                  <a:lnTo>
                    <a:pt x="49261461" y="453136"/>
                  </a:lnTo>
                  <a:close/>
                </a:path>
              </a:pathLst>
            </a:custGeom>
            <a:solidFill>
              <a:srgbClr val="BF3B0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363597">
            <a:off x="-3197409" y="7071266"/>
            <a:ext cx="6668909" cy="4443161"/>
          </a:xfrm>
          <a:custGeom>
            <a:avLst/>
            <a:gdLst/>
            <a:ahLst/>
            <a:cxnLst/>
            <a:rect r="r" b="b" t="t" l="l"/>
            <a:pathLst>
              <a:path h="4443161" w="6668909">
                <a:moveTo>
                  <a:pt x="0" y="0"/>
                </a:moveTo>
                <a:lnTo>
                  <a:pt x="6668909" y="0"/>
                </a:lnTo>
                <a:lnTo>
                  <a:pt x="6668909" y="4443161"/>
                </a:lnTo>
                <a:lnTo>
                  <a:pt x="0" y="44431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0800000">
            <a:off x="1172553" y="4960968"/>
            <a:ext cx="5029689" cy="6001100"/>
            <a:chOff x="0" y="0"/>
            <a:chExt cx="2435647" cy="29060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127" y="127"/>
              <a:ext cx="2435520" cy="2913041"/>
            </a:xfrm>
            <a:custGeom>
              <a:avLst/>
              <a:gdLst/>
              <a:ahLst/>
              <a:cxnLst/>
              <a:rect r="r" b="b" t="t" l="l"/>
              <a:pathLst>
                <a:path h="2913041" w="2435520">
                  <a:moveTo>
                    <a:pt x="2034454" y="2900342"/>
                  </a:moveTo>
                  <a:cubicBezTo>
                    <a:pt x="1978574" y="2913042"/>
                    <a:pt x="1953174" y="2900342"/>
                    <a:pt x="1896024" y="2900342"/>
                  </a:cubicBezTo>
                  <a:cubicBezTo>
                    <a:pt x="1838874" y="2900342"/>
                    <a:pt x="1747815" y="2887642"/>
                    <a:pt x="1747815" y="2887642"/>
                  </a:cubicBezTo>
                  <a:lnTo>
                    <a:pt x="707771" y="2887642"/>
                  </a:lnTo>
                  <a:lnTo>
                    <a:pt x="631063" y="2874942"/>
                  </a:lnTo>
                  <a:cubicBezTo>
                    <a:pt x="631063" y="2874942"/>
                    <a:pt x="533400" y="2887642"/>
                    <a:pt x="457581" y="2874942"/>
                  </a:cubicBezTo>
                  <a:cubicBezTo>
                    <a:pt x="381762" y="2862242"/>
                    <a:pt x="296418" y="2874942"/>
                    <a:pt x="296418" y="2874942"/>
                  </a:cubicBezTo>
                  <a:cubicBezTo>
                    <a:pt x="240284" y="2874942"/>
                    <a:pt x="162814" y="2870624"/>
                    <a:pt x="119507" y="2841414"/>
                  </a:cubicBezTo>
                  <a:cubicBezTo>
                    <a:pt x="47371" y="2792772"/>
                    <a:pt x="25400" y="2722542"/>
                    <a:pt x="0" y="2616750"/>
                  </a:cubicBezTo>
                  <a:lnTo>
                    <a:pt x="0" y="2416217"/>
                  </a:lnTo>
                  <a:cubicBezTo>
                    <a:pt x="0" y="2416217"/>
                    <a:pt x="12700" y="2331255"/>
                    <a:pt x="12700" y="2272961"/>
                  </a:cubicBezTo>
                  <a:cubicBezTo>
                    <a:pt x="12700" y="2214668"/>
                    <a:pt x="0" y="2124752"/>
                    <a:pt x="0" y="2124752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916471" y="0"/>
                  </a:lnTo>
                  <a:cubicBezTo>
                    <a:pt x="2016547" y="0"/>
                    <a:pt x="2085000" y="12700"/>
                    <a:pt x="2085000" y="12700"/>
                  </a:cubicBezTo>
                  <a:cubicBezTo>
                    <a:pt x="2149135" y="12700"/>
                    <a:pt x="2237908" y="36322"/>
                    <a:pt x="2295820" y="50800"/>
                  </a:cubicBezTo>
                  <a:cubicBezTo>
                    <a:pt x="2397420" y="76200"/>
                    <a:pt x="2422820" y="254000"/>
                    <a:pt x="2422820" y="350520"/>
                  </a:cubicBezTo>
                  <a:lnTo>
                    <a:pt x="2422820" y="2033947"/>
                  </a:lnTo>
                  <a:cubicBezTo>
                    <a:pt x="2422820" y="2033947"/>
                    <a:pt x="2435520" y="2402628"/>
                    <a:pt x="2435520" y="2435649"/>
                  </a:cubicBezTo>
                  <a:cubicBezTo>
                    <a:pt x="2435520" y="2468668"/>
                    <a:pt x="2413041" y="2576618"/>
                    <a:pt x="2395134" y="2622846"/>
                  </a:cubicBezTo>
                  <a:cubicBezTo>
                    <a:pt x="2370115" y="2687490"/>
                    <a:pt x="2380275" y="2744385"/>
                    <a:pt x="2328459" y="2788581"/>
                  </a:cubicBezTo>
                  <a:cubicBezTo>
                    <a:pt x="2292391" y="2819443"/>
                    <a:pt x="2238289" y="2856780"/>
                    <a:pt x="2193077" y="2873925"/>
                  </a:cubicBezTo>
                  <a:cubicBezTo>
                    <a:pt x="2147865" y="2891070"/>
                    <a:pt x="2090080" y="2887768"/>
                    <a:pt x="2034200" y="2900468"/>
                  </a:cubicBezTo>
                  <a:close/>
                </a:path>
              </a:pathLst>
            </a:custGeom>
            <a:solidFill>
              <a:srgbClr val="ABCAD6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867051" y="5929264"/>
            <a:ext cx="8038708" cy="5245257"/>
          </a:xfrm>
          <a:custGeom>
            <a:avLst/>
            <a:gdLst/>
            <a:ahLst/>
            <a:cxnLst/>
            <a:rect r="r" b="b" t="t" l="l"/>
            <a:pathLst>
              <a:path h="5245257" w="8038708">
                <a:moveTo>
                  <a:pt x="0" y="0"/>
                </a:moveTo>
                <a:lnTo>
                  <a:pt x="8038708" y="0"/>
                </a:lnTo>
                <a:lnTo>
                  <a:pt x="8038708" y="5245257"/>
                </a:lnTo>
                <a:lnTo>
                  <a:pt x="0" y="5245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0800000">
            <a:off x="6629156" y="4960968"/>
            <a:ext cx="5029689" cy="6001100"/>
            <a:chOff x="0" y="0"/>
            <a:chExt cx="2435647" cy="29060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27" y="127"/>
              <a:ext cx="2435520" cy="2913041"/>
            </a:xfrm>
            <a:custGeom>
              <a:avLst/>
              <a:gdLst/>
              <a:ahLst/>
              <a:cxnLst/>
              <a:rect r="r" b="b" t="t" l="l"/>
              <a:pathLst>
                <a:path h="2913041" w="2435520">
                  <a:moveTo>
                    <a:pt x="2034454" y="2900342"/>
                  </a:moveTo>
                  <a:cubicBezTo>
                    <a:pt x="1978574" y="2913042"/>
                    <a:pt x="1953174" y="2900342"/>
                    <a:pt x="1896024" y="2900342"/>
                  </a:cubicBezTo>
                  <a:cubicBezTo>
                    <a:pt x="1838874" y="2900342"/>
                    <a:pt x="1747815" y="2887642"/>
                    <a:pt x="1747815" y="2887642"/>
                  </a:cubicBezTo>
                  <a:lnTo>
                    <a:pt x="707771" y="2887642"/>
                  </a:lnTo>
                  <a:lnTo>
                    <a:pt x="631063" y="2874942"/>
                  </a:lnTo>
                  <a:cubicBezTo>
                    <a:pt x="631063" y="2874942"/>
                    <a:pt x="533400" y="2887642"/>
                    <a:pt x="457581" y="2874942"/>
                  </a:cubicBezTo>
                  <a:cubicBezTo>
                    <a:pt x="381762" y="2862242"/>
                    <a:pt x="296418" y="2874942"/>
                    <a:pt x="296418" y="2874942"/>
                  </a:cubicBezTo>
                  <a:cubicBezTo>
                    <a:pt x="240284" y="2874942"/>
                    <a:pt x="162814" y="2870624"/>
                    <a:pt x="119507" y="2841414"/>
                  </a:cubicBezTo>
                  <a:cubicBezTo>
                    <a:pt x="47371" y="2792772"/>
                    <a:pt x="25400" y="2722542"/>
                    <a:pt x="0" y="2616750"/>
                  </a:cubicBezTo>
                  <a:lnTo>
                    <a:pt x="0" y="2416217"/>
                  </a:lnTo>
                  <a:cubicBezTo>
                    <a:pt x="0" y="2416217"/>
                    <a:pt x="12700" y="2331255"/>
                    <a:pt x="12700" y="2272961"/>
                  </a:cubicBezTo>
                  <a:cubicBezTo>
                    <a:pt x="12700" y="2214668"/>
                    <a:pt x="0" y="2124752"/>
                    <a:pt x="0" y="2124752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916471" y="0"/>
                  </a:lnTo>
                  <a:cubicBezTo>
                    <a:pt x="2016547" y="0"/>
                    <a:pt x="2085000" y="12700"/>
                    <a:pt x="2085000" y="12700"/>
                  </a:cubicBezTo>
                  <a:cubicBezTo>
                    <a:pt x="2149135" y="12700"/>
                    <a:pt x="2237908" y="36322"/>
                    <a:pt x="2295820" y="50800"/>
                  </a:cubicBezTo>
                  <a:cubicBezTo>
                    <a:pt x="2397420" y="76200"/>
                    <a:pt x="2422820" y="254000"/>
                    <a:pt x="2422820" y="350520"/>
                  </a:cubicBezTo>
                  <a:lnTo>
                    <a:pt x="2422820" y="2033947"/>
                  </a:lnTo>
                  <a:cubicBezTo>
                    <a:pt x="2422820" y="2033947"/>
                    <a:pt x="2435520" y="2402628"/>
                    <a:pt x="2435520" y="2435649"/>
                  </a:cubicBezTo>
                  <a:cubicBezTo>
                    <a:pt x="2435520" y="2468668"/>
                    <a:pt x="2413041" y="2576618"/>
                    <a:pt x="2395134" y="2622846"/>
                  </a:cubicBezTo>
                  <a:cubicBezTo>
                    <a:pt x="2370115" y="2687490"/>
                    <a:pt x="2380275" y="2744385"/>
                    <a:pt x="2328459" y="2788581"/>
                  </a:cubicBezTo>
                  <a:cubicBezTo>
                    <a:pt x="2292391" y="2819443"/>
                    <a:pt x="2238289" y="2856780"/>
                    <a:pt x="2193077" y="2873925"/>
                  </a:cubicBezTo>
                  <a:cubicBezTo>
                    <a:pt x="2147865" y="2891070"/>
                    <a:pt x="2090080" y="2887768"/>
                    <a:pt x="2034200" y="2900468"/>
                  </a:cubicBezTo>
                  <a:close/>
                </a:path>
              </a:pathLst>
            </a:custGeom>
            <a:solidFill>
              <a:srgbClr val="F4833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2085758" y="4960968"/>
            <a:ext cx="5029689" cy="6001100"/>
            <a:chOff x="0" y="0"/>
            <a:chExt cx="2435647" cy="29060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127" y="127"/>
              <a:ext cx="2435520" cy="2913041"/>
            </a:xfrm>
            <a:custGeom>
              <a:avLst/>
              <a:gdLst/>
              <a:ahLst/>
              <a:cxnLst/>
              <a:rect r="r" b="b" t="t" l="l"/>
              <a:pathLst>
                <a:path h="2913041" w="2435520">
                  <a:moveTo>
                    <a:pt x="2034454" y="2900342"/>
                  </a:moveTo>
                  <a:cubicBezTo>
                    <a:pt x="1978574" y="2913042"/>
                    <a:pt x="1953174" y="2900342"/>
                    <a:pt x="1896024" y="2900342"/>
                  </a:cubicBezTo>
                  <a:cubicBezTo>
                    <a:pt x="1838874" y="2900342"/>
                    <a:pt x="1747815" y="2887642"/>
                    <a:pt x="1747815" y="2887642"/>
                  </a:cubicBezTo>
                  <a:lnTo>
                    <a:pt x="707771" y="2887642"/>
                  </a:lnTo>
                  <a:lnTo>
                    <a:pt x="631063" y="2874942"/>
                  </a:lnTo>
                  <a:cubicBezTo>
                    <a:pt x="631063" y="2874942"/>
                    <a:pt x="533400" y="2887642"/>
                    <a:pt x="457581" y="2874942"/>
                  </a:cubicBezTo>
                  <a:cubicBezTo>
                    <a:pt x="381762" y="2862242"/>
                    <a:pt x="296418" y="2874942"/>
                    <a:pt x="296418" y="2874942"/>
                  </a:cubicBezTo>
                  <a:cubicBezTo>
                    <a:pt x="240284" y="2874942"/>
                    <a:pt x="162814" y="2870624"/>
                    <a:pt x="119507" y="2841414"/>
                  </a:cubicBezTo>
                  <a:cubicBezTo>
                    <a:pt x="47371" y="2792772"/>
                    <a:pt x="25400" y="2722542"/>
                    <a:pt x="0" y="2616750"/>
                  </a:cubicBezTo>
                  <a:lnTo>
                    <a:pt x="0" y="2416217"/>
                  </a:lnTo>
                  <a:cubicBezTo>
                    <a:pt x="0" y="2416217"/>
                    <a:pt x="12700" y="2331255"/>
                    <a:pt x="12700" y="2272961"/>
                  </a:cubicBezTo>
                  <a:cubicBezTo>
                    <a:pt x="12700" y="2214668"/>
                    <a:pt x="0" y="2124752"/>
                    <a:pt x="0" y="2124752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916471" y="0"/>
                  </a:lnTo>
                  <a:cubicBezTo>
                    <a:pt x="2016547" y="0"/>
                    <a:pt x="2085000" y="12700"/>
                    <a:pt x="2085000" y="12700"/>
                  </a:cubicBezTo>
                  <a:cubicBezTo>
                    <a:pt x="2149135" y="12700"/>
                    <a:pt x="2237908" y="36322"/>
                    <a:pt x="2295820" y="50800"/>
                  </a:cubicBezTo>
                  <a:cubicBezTo>
                    <a:pt x="2397420" y="76200"/>
                    <a:pt x="2422820" y="254000"/>
                    <a:pt x="2422820" y="350520"/>
                  </a:cubicBezTo>
                  <a:lnTo>
                    <a:pt x="2422820" y="2033947"/>
                  </a:lnTo>
                  <a:cubicBezTo>
                    <a:pt x="2422820" y="2033947"/>
                    <a:pt x="2435520" y="2402628"/>
                    <a:pt x="2435520" y="2435649"/>
                  </a:cubicBezTo>
                  <a:cubicBezTo>
                    <a:pt x="2435520" y="2468668"/>
                    <a:pt x="2413041" y="2576618"/>
                    <a:pt x="2395134" y="2622846"/>
                  </a:cubicBezTo>
                  <a:cubicBezTo>
                    <a:pt x="2370115" y="2687490"/>
                    <a:pt x="2380275" y="2744385"/>
                    <a:pt x="2328459" y="2788581"/>
                  </a:cubicBezTo>
                  <a:cubicBezTo>
                    <a:pt x="2292391" y="2819443"/>
                    <a:pt x="2238289" y="2856780"/>
                    <a:pt x="2193077" y="2873925"/>
                  </a:cubicBezTo>
                  <a:cubicBezTo>
                    <a:pt x="2147865" y="2891070"/>
                    <a:pt x="2090080" y="2887768"/>
                    <a:pt x="2034200" y="2900468"/>
                  </a:cubicBezTo>
                  <a:close/>
                </a:path>
              </a:pathLst>
            </a:custGeom>
            <a:solidFill>
              <a:srgbClr val="ABCAD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966359" y="3351850"/>
            <a:ext cx="1442076" cy="1335723"/>
            <a:chOff x="0" y="0"/>
            <a:chExt cx="1922768" cy="17809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22768" cy="1780964"/>
            </a:xfrm>
            <a:custGeom>
              <a:avLst/>
              <a:gdLst/>
              <a:ahLst/>
              <a:cxnLst/>
              <a:rect r="r" b="b" t="t" l="l"/>
              <a:pathLst>
                <a:path h="1780964" w="1922768">
                  <a:moveTo>
                    <a:pt x="0" y="0"/>
                  </a:moveTo>
                  <a:lnTo>
                    <a:pt x="1922768" y="0"/>
                  </a:lnTo>
                  <a:lnTo>
                    <a:pt x="1922768" y="1780964"/>
                  </a:lnTo>
                  <a:lnTo>
                    <a:pt x="0" y="1780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352238">
              <a:off x="276800" y="492179"/>
              <a:ext cx="1369168" cy="796607"/>
            </a:xfrm>
            <a:custGeom>
              <a:avLst/>
              <a:gdLst/>
              <a:ahLst/>
              <a:cxnLst/>
              <a:rect r="r" b="b" t="t" l="l"/>
              <a:pathLst>
                <a:path h="796607" w="1369168">
                  <a:moveTo>
                    <a:pt x="0" y="0"/>
                  </a:moveTo>
                  <a:lnTo>
                    <a:pt x="1369168" y="0"/>
                  </a:lnTo>
                  <a:lnTo>
                    <a:pt x="1369168" y="796606"/>
                  </a:lnTo>
                  <a:lnTo>
                    <a:pt x="0" y="796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596899" y="2480312"/>
            <a:ext cx="309420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</a:pPr>
            <a:r>
              <a:rPr lang="en-US" sz="6000" spc="120">
                <a:solidFill>
                  <a:srgbClr val="F48331"/>
                </a:solidFill>
                <a:latin typeface="Gliker"/>
                <a:ea typeface="Gliker"/>
                <a:cs typeface="Gliker"/>
                <a:sym typeface="Gliker"/>
              </a:rPr>
              <a:t>1990s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49058" y="2480312"/>
            <a:ext cx="4703089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</a:pPr>
            <a:r>
              <a:rPr lang="en-US" sz="6000" spc="120">
                <a:solidFill>
                  <a:srgbClr val="F48331"/>
                </a:solidFill>
                <a:latin typeface="Gliker"/>
                <a:ea typeface="Gliker"/>
                <a:cs typeface="Gliker"/>
                <a:sym typeface="Gliker"/>
              </a:rPr>
              <a:t>2000-20</a:t>
            </a:r>
            <a:r>
              <a:rPr lang="en-US" sz="6000" spc="120">
                <a:solidFill>
                  <a:srgbClr val="F48331"/>
                </a:solidFill>
                <a:latin typeface="Gliker"/>
                <a:ea typeface="Gliker"/>
                <a:cs typeface="Gliker"/>
                <a:sym typeface="Gliker"/>
              </a:rPr>
              <a:t>05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879565" y="3351850"/>
            <a:ext cx="1442076" cy="1335723"/>
            <a:chOff x="0" y="0"/>
            <a:chExt cx="1922768" cy="178096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22768" cy="1780964"/>
            </a:xfrm>
            <a:custGeom>
              <a:avLst/>
              <a:gdLst/>
              <a:ahLst/>
              <a:cxnLst/>
              <a:rect r="r" b="b" t="t" l="l"/>
              <a:pathLst>
                <a:path h="1780964" w="1922768">
                  <a:moveTo>
                    <a:pt x="0" y="0"/>
                  </a:moveTo>
                  <a:lnTo>
                    <a:pt x="1922768" y="0"/>
                  </a:lnTo>
                  <a:lnTo>
                    <a:pt x="1922768" y="1780964"/>
                  </a:lnTo>
                  <a:lnTo>
                    <a:pt x="0" y="1780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788833">
              <a:off x="564473" y="298078"/>
              <a:ext cx="793821" cy="1184808"/>
            </a:xfrm>
            <a:custGeom>
              <a:avLst/>
              <a:gdLst/>
              <a:ahLst/>
              <a:cxnLst/>
              <a:rect r="r" b="b" t="t" l="l"/>
              <a:pathLst>
                <a:path h="1184808" w="793821">
                  <a:moveTo>
                    <a:pt x="0" y="0"/>
                  </a:moveTo>
                  <a:lnTo>
                    <a:pt x="793822" y="0"/>
                  </a:lnTo>
                  <a:lnTo>
                    <a:pt x="793822" y="1184808"/>
                  </a:lnTo>
                  <a:lnTo>
                    <a:pt x="0" y="1184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422962" y="3351850"/>
            <a:ext cx="1442076" cy="1335723"/>
            <a:chOff x="0" y="0"/>
            <a:chExt cx="1922768" cy="178096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22768" cy="1780964"/>
            </a:xfrm>
            <a:custGeom>
              <a:avLst/>
              <a:gdLst/>
              <a:ahLst/>
              <a:cxnLst/>
              <a:rect r="r" b="b" t="t" l="l"/>
              <a:pathLst>
                <a:path h="1780964" w="1922768">
                  <a:moveTo>
                    <a:pt x="0" y="0"/>
                  </a:moveTo>
                  <a:lnTo>
                    <a:pt x="1922768" y="0"/>
                  </a:lnTo>
                  <a:lnTo>
                    <a:pt x="1922768" y="1780964"/>
                  </a:lnTo>
                  <a:lnTo>
                    <a:pt x="0" y="1780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1074907">
              <a:off x="199319" y="572226"/>
              <a:ext cx="1478637" cy="636511"/>
            </a:xfrm>
            <a:custGeom>
              <a:avLst/>
              <a:gdLst/>
              <a:ahLst/>
              <a:cxnLst/>
              <a:rect r="r" b="b" t="t" l="l"/>
              <a:pathLst>
                <a:path h="636511" w="1478637">
                  <a:moveTo>
                    <a:pt x="0" y="0"/>
                  </a:moveTo>
                  <a:lnTo>
                    <a:pt x="1478637" y="0"/>
                  </a:lnTo>
                  <a:lnTo>
                    <a:pt x="1478637" y="636511"/>
                  </a:lnTo>
                  <a:lnTo>
                    <a:pt x="0" y="63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23" id="23"/>
          <p:cNvSpPr/>
          <p:nvPr/>
        </p:nvSpPr>
        <p:spPr>
          <a:xfrm flipH="false" flipV="false" rot="1464695">
            <a:off x="16393629" y="7599752"/>
            <a:ext cx="3788743" cy="3386189"/>
          </a:xfrm>
          <a:custGeom>
            <a:avLst/>
            <a:gdLst/>
            <a:ahLst/>
            <a:cxnLst/>
            <a:rect r="r" b="b" t="t" l="l"/>
            <a:pathLst>
              <a:path h="3386189" w="3788743">
                <a:moveTo>
                  <a:pt x="0" y="0"/>
                </a:moveTo>
                <a:lnTo>
                  <a:pt x="3788742" y="0"/>
                </a:lnTo>
                <a:lnTo>
                  <a:pt x="3788742" y="3386189"/>
                </a:lnTo>
                <a:lnTo>
                  <a:pt x="0" y="33861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1204894">
            <a:off x="-1954949" y="5771835"/>
            <a:ext cx="3069040" cy="2773645"/>
          </a:xfrm>
          <a:custGeom>
            <a:avLst/>
            <a:gdLst/>
            <a:ahLst/>
            <a:cxnLst/>
            <a:rect r="r" b="b" t="t" l="l"/>
            <a:pathLst>
              <a:path h="2773645" w="3069040">
                <a:moveTo>
                  <a:pt x="0" y="0"/>
                </a:moveTo>
                <a:lnTo>
                  <a:pt x="3069040" y="0"/>
                </a:lnTo>
                <a:lnTo>
                  <a:pt x="3069040" y="2773645"/>
                </a:lnTo>
                <a:lnTo>
                  <a:pt x="0" y="277364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1042037"/>
            <a:ext cx="811530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b="true" sz="9000" spc="179">
                <a:solidFill>
                  <a:srgbClr val="F8F1EA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Timeline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91217" y="2480312"/>
            <a:ext cx="379236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</a:pPr>
            <a:r>
              <a:rPr lang="en-US" sz="6000" spc="120">
                <a:solidFill>
                  <a:srgbClr val="F48331"/>
                </a:solidFill>
                <a:latin typeface="Gliker"/>
                <a:ea typeface="Gliker"/>
                <a:cs typeface="Gliker"/>
                <a:sym typeface="Gliker"/>
              </a:rPr>
              <a:t>1971-1989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2414407">
            <a:off x="-188158" y="9123855"/>
            <a:ext cx="1869914" cy="1640849"/>
          </a:xfrm>
          <a:custGeom>
            <a:avLst/>
            <a:gdLst/>
            <a:ahLst/>
            <a:cxnLst/>
            <a:rect r="r" b="b" t="t" l="l"/>
            <a:pathLst>
              <a:path h="1640849" w="1869914">
                <a:moveTo>
                  <a:pt x="0" y="0"/>
                </a:moveTo>
                <a:lnTo>
                  <a:pt x="1869914" y="0"/>
                </a:lnTo>
                <a:lnTo>
                  <a:pt x="1869914" y="1640850"/>
                </a:lnTo>
                <a:lnTo>
                  <a:pt x="0" y="16408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5329713">
            <a:off x="16178279" y="119805"/>
            <a:ext cx="2038089" cy="2575784"/>
          </a:xfrm>
          <a:custGeom>
            <a:avLst/>
            <a:gdLst/>
            <a:ahLst/>
            <a:cxnLst/>
            <a:rect r="r" b="b" t="t" l="l"/>
            <a:pathLst>
              <a:path h="2575784" w="2038089">
                <a:moveTo>
                  <a:pt x="2038089" y="0"/>
                </a:moveTo>
                <a:lnTo>
                  <a:pt x="0" y="0"/>
                </a:lnTo>
                <a:lnTo>
                  <a:pt x="0" y="2575784"/>
                </a:lnTo>
                <a:lnTo>
                  <a:pt x="2038089" y="2575784"/>
                </a:lnTo>
                <a:lnTo>
                  <a:pt x="2038089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603124" y="5446575"/>
            <a:ext cx="4168781" cy="449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0"/>
              </a:lnSpc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M</a:t>
            </a: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ilestone Processors:</a:t>
            </a:r>
          </a:p>
          <a:p>
            <a:pPr algn="l" marL="518160" indent="-259080" lvl="1">
              <a:lnSpc>
                <a:spcPts val="3240"/>
              </a:lnSpc>
              <a:buAutoNum type="arabicPeriod" startAt="1"/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4004 (1971)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First microprocessor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2,300 transistors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740kHz clock speed</a:t>
            </a:r>
          </a:p>
          <a:p>
            <a:pPr algn="l" marL="518160" indent="-259080" lvl="1">
              <a:lnSpc>
                <a:spcPts val="3240"/>
              </a:lnSpc>
              <a:buAutoNum type="arabicPeriod" startAt="1"/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8086 (1978)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First x86 architecture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29,000 transistors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5-10MHz</a:t>
            </a:r>
          </a:p>
          <a:p>
            <a:pPr algn="l" marL="0" indent="0" lvl="0">
              <a:lnSpc>
                <a:spcPts val="3240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7059609" y="5284040"/>
            <a:ext cx="4168781" cy="531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Key Developments: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Pentium (1993)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Superscalar architecture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3.1 million transistors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60-200MHz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Pentium Pro (1995)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Out-of-order execution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RISC core with x86 decoder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2516212" y="5291159"/>
            <a:ext cx="4168781" cy="490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Notable Processors: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Pentium 4 (2000)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NetBurst architecture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Hyper-Threading introduced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3.8GHz peak clock speed</a:t>
            </a:r>
          </a:p>
          <a:p>
            <a:pPr algn="l">
              <a:lnSpc>
                <a:spcPts val="3240"/>
              </a:lnSpc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Challenge: Power consumption and heat issues</a:t>
            </a:r>
          </a:p>
          <a:p>
            <a:pPr algn="l">
              <a:lnSpc>
                <a:spcPts val="324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3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839063"/>
            <a:ext cx="16230600" cy="472681"/>
            <a:chOff x="0" y="0"/>
            <a:chExt cx="49287116" cy="14552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3302" y="-6096"/>
              <a:ext cx="49290290" cy="1467485"/>
            </a:xfrm>
            <a:custGeom>
              <a:avLst/>
              <a:gdLst/>
              <a:ahLst/>
              <a:cxnLst/>
              <a:rect r="r" b="b" t="t" l="l"/>
              <a:pathLst>
                <a:path h="1467485" w="49290290">
                  <a:moveTo>
                    <a:pt x="49261588" y="453009"/>
                  </a:moveTo>
                  <a:cubicBezTo>
                    <a:pt x="49257651" y="418465"/>
                    <a:pt x="49243301" y="385953"/>
                    <a:pt x="49220186" y="360045"/>
                  </a:cubicBezTo>
                  <a:cubicBezTo>
                    <a:pt x="49154020" y="285877"/>
                    <a:pt x="49011145" y="134493"/>
                    <a:pt x="48924657" y="101092"/>
                  </a:cubicBezTo>
                  <a:cubicBezTo>
                    <a:pt x="48767432" y="40513"/>
                    <a:pt x="48671038" y="18796"/>
                    <a:pt x="48634337" y="11938"/>
                  </a:cubicBezTo>
                  <a:cubicBezTo>
                    <a:pt x="48624176" y="10033"/>
                    <a:pt x="48614015" y="9144"/>
                    <a:pt x="48603601" y="9144"/>
                  </a:cubicBezTo>
                  <a:lnTo>
                    <a:pt x="730250" y="9144"/>
                  </a:lnTo>
                  <a:cubicBezTo>
                    <a:pt x="725551" y="9144"/>
                    <a:pt x="720852" y="8890"/>
                    <a:pt x="716153" y="8509"/>
                  </a:cubicBezTo>
                  <a:cubicBezTo>
                    <a:pt x="689483" y="6350"/>
                    <a:pt x="581660" y="0"/>
                    <a:pt x="415671" y="22352"/>
                  </a:cubicBezTo>
                  <a:cubicBezTo>
                    <a:pt x="240411" y="45974"/>
                    <a:pt x="160147" y="144399"/>
                    <a:pt x="72009" y="254889"/>
                  </a:cubicBezTo>
                  <a:cubicBezTo>
                    <a:pt x="72009" y="254889"/>
                    <a:pt x="20193" y="322199"/>
                    <a:pt x="11430" y="479171"/>
                  </a:cubicBezTo>
                  <a:cubicBezTo>
                    <a:pt x="5588" y="583057"/>
                    <a:pt x="0" y="752856"/>
                    <a:pt x="5461" y="923671"/>
                  </a:cubicBezTo>
                  <a:cubicBezTo>
                    <a:pt x="8001" y="1003554"/>
                    <a:pt x="43053" y="1079754"/>
                    <a:pt x="81153" y="1146429"/>
                  </a:cubicBezTo>
                  <a:cubicBezTo>
                    <a:pt x="133858" y="1238758"/>
                    <a:pt x="216916" y="1312926"/>
                    <a:pt x="319786" y="1353820"/>
                  </a:cubicBezTo>
                  <a:cubicBezTo>
                    <a:pt x="330581" y="1358138"/>
                    <a:pt x="341249" y="1362202"/>
                    <a:pt x="351790" y="1366266"/>
                  </a:cubicBezTo>
                  <a:cubicBezTo>
                    <a:pt x="403733" y="1386332"/>
                    <a:pt x="449072" y="1402080"/>
                    <a:pt x="487807" y="1414526"/>
                  </a:cubicBezTo>
                  <a:cubicBezTo>
                    <a:pt x="579374" y="1443863"/>
                    <a:pt x="675132" y="1458341"/>
                    <a:pt x="1957133" y="1458341"/>
                  </a:cubicBezTo>
                  <a:lnTo>
                    <a:pt x="7824093" y="1458341"/>
                  </a:lnTo>
                  <a:cubicBezTo>
                    <a:pt x="7824093" y="1458341"/>
                    <a:pt x="41419828" y="1458341"/>
                    <a:pt x="41419828" y="1458341"/>
                  </a:cubicBezTo>
                  <a:lnTo>
                    <a:pt x="48546072" y="1458341"/>
                  </a:lnTo>
                  <a:cubicBezTo>
                    <a:pt x="48550770" y="1458341"/>
                    <a:pt x="48555470" y="1458595"/>
                    <a:pt x="48560168" y="1458976"/>
                  </a:cubicBezTo>
                  <a:cubicBezTo>
                    <a:pt x="48586839" y="1461135"/>
                    <a:pt x="48694662" y="1467485"/>
                    <a:pt x="48860652" y="1445133"/>
                  </a:cubicBezTo>
                  <a:cubicBezTo>
                    <a:pt x="49036036" y="1421511"/>
                    <a:pt x="49113380" y="1352931"/>
                    <a:pt x="49201390" y="1242441"/>
                  </a:cubicBezTo>
                  <a:cubicBezTo>
                    <a:pt x="49201390" y="1242441"/>
                    <a:pt x="49201390" y="1242441"/>
                    <a:pt x="49201645" y="1242060"/>
                  </a:cubicBezTo>
                  <a:cubicBezTo>
                    <a:pt x="49236443" y="1195451"/>
                    <a:pt x="49257018" y="1139825"/>
                    <a:pt x="49261334" y="1081913"/>
                  </a:cubicBezTo>
                  <a:cubicBezTo>
                    <a:pt x="49270732" y="955294"/>
                    <a:pt x="49288514" y="727456"/>
                    <a:pt x="49290163" y="719201"/>
                  </a:cubicBezTo>
                  <a:cubicBezTo>
                    <a:pt x="49290290" y="711962"/>
                    <a:pt x="49289909" y="704723"/>
                    <a:pt x="49289149" y="697484"/>
                  </a:cubicBezTo>
                  <a:lnTo>
                    <a:pt x="49261461" y="453136"/>
                  </a:lnTo>
                  <a:close/>
                </a:path>
              </a:pathLst>
            </a:custGeom>
            <a:solidFill>
              <a:srgbClr val="BF3B0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363597">
            <a:off x="-3197409" y="7071266"/>
            <a:ext cx="6668909" cy="4443161"/>
          </a:xfrm>
          <a:custGeom>
            <a:avLst/>
            <a:gdLst/>
            <a:ahLst/>
            <a:cxnLst/>
            <a:rect r="r" b="b" t="t" l="l"/>
            <a:pathLst>
              <a:path h="4443161" w="6668909">
                <a:moveTo>
                  <a:pt x="0" y="0"/>
                </a:moveTo>
                <a:lnTo>
                  <a:pt x="6668909" y="0"/>
                </a:lnTo>
                <a:lnTo>
                  <a:pt x="6668909" y="4443161"/>
                </a:lnTo>
                <a:lnTo>
                  <a:pt x="0" y="44431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0800000">
            <a:off x="1172553" y="4960968"/>
            <a:ext cx="5029689" cy="6001100"/>
            <a:chOff x="0" y="0"/>
            <a:chExt cx="2435647" cy="29060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127" y="127"/>
              <a:ext cx="2435520" cy="2913041"/>
            </a:xfrm>
            <a:custGeom>
              <a:avLst/>
              <a:gdLst/>
              <a:ahLst/>
              <a:cxnLst/>
              <a:rect r="r" b="b" t="t" l="l"/>
              <a:pathLst>
                <a:path h="2913041" w="2435520">
                  <a:moveTo>
                    <a:pt x="2034454" y="2900342"/>
                  </a:moveTo>
                  <a:cubicBezTo>
                    <a:pt x="1978574" y="2913042"/>
                    <a:pt x="1953174" y="2900342"/>
                    <a:pt x="1896024" y="2900342"/>
                  </a:cubicBezTo>
                  <a:cubicBezTo>
                    <a:pt x="1838874" y="2900342"/>
                    <a:pt x="1747815" y="2887642"/>
                    <a:pt x="1747815" y="2887642"/>
                  </a:cubicBezTo>
                  <a:lnTo>
                    <a:pt x="707771" y="2887642"/>
                  </a:lnTo>
                  <a:lnTo>
                    <a:pt x="631063" y="2874942"/>
                  </a:lnTo>
                  <a:cubicBezTo>
                    <a:pt x="631063" y="2874942"/>
                    <a:pt x="533400" y="2887642"/>
                    <a:pt x="457581" y="2874942"/>
                  </a:cubicBezTo>
                  <a:cubicBezTo>
                    <a:pt x="381762" y="2862242"/>
                    <a:pt x="296418" y="2874942"/>
                    <a:pt x="296418" y="2874942"/>
                  </a:cubicBezTo>
                  <a:cubicBezTo>
                    <a:pt x="240284" y="2874942"/>
                    <a:pt x="162814" y="2870624"/>
                    <a:pt x="119507" y="2841414"/>
                  </a:cubicBezTo>
                  <a:cubicBezTo>
                    <a:pt x="47371" y="2792772"/>
                    <a:pt x="25400" y="2722542"/>
                    <a:pt x="0" y="2616750"/>
                  </a:cubicBezTo>
                  <a:lnTo>
                    <a:pt x="0" y="2416217"/>
                  </a:lnTo>
                  <a:cubicBezTo>
                    <a:pt x="0" y="2416217"/>
                    <a:pt x="12700" y="2331255"/>
                    <a:pt x="12700" y="2272961"/>
                  </a:cubicBezTo>
                  <a:cubicBezTo>
                    <a:pt x="12700" y="2214668"/>
                    <a:pt x="0" y="2124752"/>
                    <a:pt x="0" y="2124752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916471" y="0"/>
                  </a:lnTo>
                  <a:cubicBezTo>
                    <a:pt x="2016547" y="0"/>
                    <a:pt x="2085000" y="12700"/>
                    <a:pt x="2085000" y="12700"/>
                  </a:cubicBezTo>
                  <a:cubicBezTo>
                    <a:pt x="2149135" y="12700"/>
                    <a:pt x="2237908" y="36322"/>
                    <a:pt x="2295820" y="50800"/>
                  </a:cubicBezTo>
                  <a:cubicBezTo>
                    <a:pt x="2397420" y="76200"/>
                    <a:pt x="2422820" y="254000"/>
                    <a:pt x="2422820" y="350520"/>
                  </a:cubicBezTo>
                  <a:lnTo>
                    <a:pt x="2422820" y="2033947"/>
                  </a:lnTo>
                  <a:cubicBezTo>
                    <a:pt x="2422820" y="2033947"/>
                    <a:pt x="2435520" y="2402628"/>
                    <a:pt x="2435520" y="2435649"/>
                  </a:cubicBezTo>
                  <a:cubicBezTo>
                    <a:pt x="2435520" y="2468668"/>
                    <a:pt x="2413041" y="2576618"/>
                    <a:pt x="2395134" y="2622846"/>
                  </a:cubicBezTo>
                  <a:cubicBezTo>
                    <a:pt x="2370115" y="2687490"/>
                    <a:pt x="2380275" y="2744385"/>
                    <a:pt x="2328459" y="2788581"/>
                  </a:cubicBezTo>
                  <a:cubicBezTo>
                    <a:pt x="2292391" y="2819443"/>
                    <a:pt x="2238289" y="2856780"/>
                    <a:pt x="2193077" y="2873925"/>
                  </a:cubicBezTo>
                  <a:cubicBezTo>
                    <a:pt x="2147865" y="2891070"/>
                    <a:pt x="2090080" y="2887768"/>
                    <a:pt x="2034200" y="2900468"/>
                  </a:cubicBezTo>
                  <a:close/>
                </a:path>
              </a:pathLst>
            </a:custGeom>
            <a:solidFill>
              <a:srgbClr val="FFA52E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867051" y="5929264"/>
            <a:ext cx="8038708" cy="5245257"/>
          </a:xfrm>
          <a:custGeom>
            <a:avLst/>
            <a:gdLst/>
            <a:ahLst/>
            <a:cxnLst/>
            <a:rect r="r" b="b" t="t" l="l"/>
            <a:pathLst>
              <a:path h="5245257" w="8038708">
                <a:moveTo>
                  <a:pt x="0" y="0"/>
                </a:moveTo>
                <a:lnTo>
                  <a:pt x="8038708" y="0"/>
                </a:lnTo>
                <a:lnTo>
                  <a:pt x="8038708" y="5245257"/>
                </a:lnTo>
                <a:lnTo>
                  <a:pt x="0" y="5245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0800000">
            <a:off x="6629156" y="4960968"/>
            <a:ext cx="5029689" cy="6001100"/>
            <a:chOff x="0" y="0"/>
            <a:chExt cx="2435647" cy="29060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27" y="127"/>
              <a:ext cx="2435520" cy="2913041"/>
            </a:xfrm>
            <a:custGeom>
              <a:avLst/>
              <a:gdLst/>
              <a:ahLst/>
              <a:cxnLst/>
              <a:rect r="r" b="b" t="t" l="l"/>
              <a:pathLst>
                <a:path h="2913041" w="2435520">
                  <a:moveTo>
                    <a:pt x="2034454" y="2900342"/>
                  </a:moveTo>
                  <a:cubicBezTo>
                    <a:pt x="1978574" y="2913042"/>
                    <a:pt x="1953174" y="2900342"/>
                    <a:pt x="1896024" y="2900342"/>
                  </a:cubicBezTo>
                  <a:cubicBezTo>
                    <a:pt x="1838874" y="2900342"/>
                    <a:pt x="1747815" y="2887642"/>
                    <a:pt x="1747815" y="2887642"/>
                  </a:cubicBezTo>
                  <a:lnTo>
                    <a:pt x="707771" y="2887642"/>
                  </a:lnTo>
                  <a:lnTo>
                    <a:pt x="631063" y="2874942"/>
                  </a:lnTo>
                  <a:cubicBezTo>
                    <a:pt x="631063" y="2874942"/>
                    <a:pt x="533400" y="2887642"/>
                    <a:pt x="457581" y="2874942"/>
                  </a:cubicBezTo>
                  <a:cubicBezTo>
                    <a:pt x="381762" y="2862242"/>
                    <a:pt x="296418" y="2874942"/>
                    <a:pt x="296418" y="2874942"/>
                  </a:cubicBezTo>
                  <a:cubicBezTo>
                    <a:pt x="240284" y="2874942"/>
                    <a:pt x="162814" y="2870624"/>
                    <a:pt x="119507" y="2841414"/>
                  </a:cubicBezTo>
                  <a:cubicBezTo>
                    <a:pt x="47371" y="2792772"/>
                    <a:pt x="25400" y="2722542"/>
                    <a:pt x="0" y="2616750"/>
                  </a:cubicBezTo>
                  <a:lnTo>
                    <a:pt x="0" y="2416217"/>
                  </a:lnTo>
                  <a:cubicBezTo>
                    <a:pt x="0" y="2416217"/>
                    <a:pt x="12700" y="2331255"/>
                    <a:pt x="12700" y="2272961"/>
                  </a:cubicBezTo>
                  <a:cubicBezTo>
                    <a:pt x="12700" y="2214668"/>
                    <a:pt x="0" y="2124752"/>
                    <a:pt x="0" y="2124752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916471" y="0"/>
                  </a:lnTo>
                  <a:cubicBezTo>
                    <a:pt x="2016547" y="0"/>
                    <a:pt x="2085000" y="12700"/>
                    <a:pt x="2085000" y="12700"/>
                  </a:cubicBezTo>
                  <a:cubicBezTo>
                    <a:pt x="2149135" y="12700"/>
                    <a:pt x="2237908" y="36322"/>
                    <a:pt x="2295820" y="50800"/>
                  </a:cubicBezTo>
                  <a:cubicBezTo>
                    <a:pt x="2397420" y="76200"/>
                    <a:pt x="2422820" y="254000"/>
                    <a:pt x="2422820" y="350520"/>
                  </a:cubicBezTo>
                  <a:lnTo>
                    <a:pt x="2422820" y="2033947"/>
                  </a:lnTo>
                  <a:cubicBezTo>
                    <a:pt x="2422820" y="2033947"/>
                    <a:pt x="2435520" y="2402628"/>
                    <a:pt x="2435520" y="2435649"/>
                  </a:cubicBezTo>
                  <a:cubicBezTo>
                    <a:pt x="2435520" y="2468668"/>
                    <a:pt x="2413041" y="2576618"/>
                    <a:pt x="2395134" y="2622846"/>
                  </a:cubicBezTo>
                  <a:cubicBezTo>
                    <a:pt x="2370115" y="2687490"/>
                    <a:pt x="2380275" y="2744385"/>
                    <a:pt x="2328459" y="2788581"/>
                  </a:cubicBezTo>
                  <a:cubicBezTo>
                    <a:pt x="2292391" y="2819443"/>
                    <a:pt x="2238289" y="2856780"/>
                    <a:pt x="2193077" y="2873925"/>
                  </a:cubicBezTo>
                  <a:cubicBezTo>
                    <a:pt x="2147865" y="2891070"/>
                    <a:pt x="2090080" y="2887768"/>
                    <a:pt x="2034200" y="2900468"/>
                  </a:cubicBezTo>
                  <a:close/>
                </a:path>
              </a:pathLst>
            </a:custGeom>
            <a:solidFill>
              <a:srgbClr val="ABCAD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2085758" y="4960968"/>
            <a:ext cx="5029689" cy="6001100"/>
            <a:chOff x="0" y="0"/>
            <a:chExt cx="2435647" cy="29060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127" y="127"/>
              <a:ext cx="2435520" cy="2913041"/>
            </a:xfrm>
            <a:custGeom>
              <a:avLst/>
              <a:gdLst/>
              <a:ahLst/>
              <a:cxnLst/>
              <a:rect r="r" b="b" t="t" l="l"/>
              <a:pathLst>
                <a:path h="2913041" w="2435520">
                  <a:moveTo>
                    <a:pt x="2034454" y="2900342"/>
                  </a:moveTo>
                  <a:cubicBezTo>
                    <a:pt x="1978574" y="2913042"/>
                    <a:pt x="1953174" y="2900342"/>
                    <a:pt x="1896024" y="2900342"/>
                  </a:cubicBezTo>
                  <a:cubicBezTo>
                    <a:pt x="1838874" y="2900342"/>
                    <a:pt x="1747815" y="2887642"/>
                    <a:pt x="1747815" y="2887642"/>
                  </a:cubicBezTo>
                  <a:lnTo>
                    <a:pt x="707771" y="2887642"/>
                  </a:lnTo>
                  <a:lnTo>
                    <a:pt x="631063" y="2874942"/>
                  </a:lnTo>
                  <a:cubicBezTo>
                    <a:pt x="631063" y="2874942"/>
                    <a:pt x="533400" y="2887642"/>
                    <a:pt x="457581" y="2874942"/>
                  </a:cubicBezTo>
                  <a:cubicBezTo>
                    <a:pt x="381762" y="2862242"/>
                    <a:pt x="296418" y="2874942"/>
                    <a:pt x="296418" y="2874942"/>
                  </a:cubicBezTo>
                  <a:cubicBezTo>
                    <a:pt x="240284" y="2874942"/>
                    <a:pt x="162814" y="2870624"/>
                    <a:pt x="119507" y="2841414"/>
                  </a:cubicBezTo>
                  <a:cubicBezTo>
                    <a:pt x="47371" y="2792772"/>
                    <a:pt x="25400" y="2722542"/>
                    <a:pt x="0" y="2616750"/>
                  </a:cubicBezTo>
                  <a:lnTo>
                    <a:pt x="0" y="2416217"/>
                  </a:lnTo>
                  <a:cubicBezTo>
                    <a:pt x="0" y="2416217"/>
                    <a:pt x="12700" y="2331255"/>
                    <a:pt x="12700" y="2272961"/>
                  </a:cubicBezTo>
                  <a:cubicBezTo>
                    <a:pt x="12700" y="2214668"/>
                    <a:pt x="0" y="2124752"/>
                    <a:pt x="0" y="2124752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916471" y="0"/>
                  </a:lnTo>
                  <a:cubicBezTo>
                    <a:pt x="2016547" y="0"/>
                    <a:pt x="2085000" y="12700"/>
                    <a:pt x="2085000" y="12700"/>
                  </a:cubicBezTo>
                  <a:cubicBezTo>
                    <a:pt x="2149135" y="12700"/>
                    <a:pt x="2237908" y="36322"/>
                    <a:pt x="2295820" y="50800"/>
                  </a:cubicBezTo>
                  <a:cubicBezTo>
                    <a:pt x="2397420" y="76200"/>
                    <a:pt x="2422820" y="254000"/>
                    <a:pt x="2422820" y="350520"/>
                  </a:cubicBezTo>
                  <a:lnTo>
                    <a:pt x="2422820" y="2033947"/>
                  </a:lnTo>
                  <a:cubicBezTo>
                    <a:pt x="2422820" y="2033947"/>
                    <a:pt x="2435520" y="2402628"/>
                    <a:pt x="2435520" y="2435649"/>
                  </a:cubicBezTo>
                  <a:cubicBezTo>
                    <a:pt x="2435520" y="2468668"/>
                    <a:pt x="2413041" y="2576618"/>
                    <a:pt x="2395134" y="2622846"/>
                  </a:cubicBezTo>
                  <a:cubicBezTo>
                    <a:pt x="2370115" y="2687490"/>
                    <a:pt x="2380275" y="2744385"/>
                    <a:pt x="2328459" y="2788581"/>
                  </a:cubicBezTo>
                  <a:cubicBezTo>
                    <a:pt x="2292391" y="2819443"/>
                    <a:pt x="2238289" y="2856780"/>
                    <a:pt x="2193077" y="2873925"/>
                  </a:cubicBezTo>
                  <a:cubicBezTo>
                    <a:pt x="2147865" y="2891070"/>
                    <a:pt x="2090080" y="2887768"/>
                    <a:pt x="2034200" y="2900468"/>
                  </a:cubicBezTo>
                  <a:close/>
                </a:path>
              </a:pathLst>
            </a:custGeom>
            <a:solidFill>
              <a:srgbClr val="FFA52E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966359" y="3351850"/>
            <a:ext cx="1442076" cy="1335723"/>
            <a:chOff x="0" y="0"/>
            <a:chExt cx="1922768" cy="17809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22768" cy="1780964"/>
            </a:xfrm>
            <a:custGeom>
              <a:avLst/>
              <a:gdLst/>
              <a:ahLst/>
              <a:cxnLst/>
              <a:rect r="r" b="b" t="t" l="l"/>
              <a:pathLst>
                <a:path h="1780964" w="1922768">
                  <a:moveTo>
                    <a:pt x="0" y="0"/>
                  </a:moveTo>
                  <a:lnTo>
                    <a:pt x="1922768" y="0"/>
                  </a:lnTo>
                  <a:lnTo>
                    <a:pt x="1922768" y="1780964"/>
                  </a:lnTo>
                  <a:lnTo>
                    <a:pt x="0" y="1780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352238">
              <a:off x="276800" y="492179"/>
              <a:ext cx="1369168" cy="796607"/>
            </a:xfrm>
            <a:custGeom>
              <a:avLst/>
              <a:gdLst/>
              <a:ahLst/>
              <a:cxnLst/>
              <a:rect r="r" b="b" t="t" l="l"/>
              <a:pathLst>
                <a:path h="796607" w="1369168">
                  <a:moveTo>
                    <a:pt x="0" y="0"/>
                  </a:moveTo>
                  <a:lnTo>
                    <a:pt x="1369168" y="0"/>
                  </a:lnTo>
                  <a:lnTo>
                    <a:pt x="1369168" y="796606"/>
                  </a:lnTo>
                  <a:lnTo>
                    <a:pt x="0" y="796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206866" y="2480312"/>
            <a:ext cx="3874268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</a:pPr>
            <a:r>
              <a:rPr lang="en-US" sz="6000" spc="120">
                <a:solidFill>
                  <a:srgbClr val="F48331"/>
                </a:solidFill>
                <a:latin typeface="Gliker"/>
                <a:ea typeface="Gliker"/>
                <a:cs typeface="Gliker"/>
                <a:sym typeface="Gliker"/>
              </a:rPr>
              <a:t>201</a:t>
            </a:r>
            <a:r>
              <a:rPr lang="en-US" sz="6000" spc="120">
                <a:solidFill>
                  <a:srgbClr val="F48331"/>
                </a:solidFill>
                <a:latin typeface="Gliker"/>
                <a:ea typeface="Gliker"/>
                <a:cs typeface="Gliker"/>
                <a:sym typeface="Gliker"/>
              </a:rPr>
              <a:t>1-2016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83354" y="2480312"/>
            <a:ext cx="5234498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</a:pPr>
            <a:r>
              <a:rPr lang="en-US" sz="6000" spc="120">
                <a:solidFill>
                  <a:srgbClr val="F48331"/>
                </a:solidFill>
                <a:latin typeface="Gliker"/>
                <a:ea typeface="Gliker"/>
                <a:cs typeface="Gliker"/>
                <a:sym typeface="Gliker"/>
              </a:rPr>
              <a:t>20</a:t>
            </a:r>
            <a:r>
              <a:rPr lang="en-US" sz="6000" spc="120">
                <a:solidFill>
                  <a:srgbClr val="F48331"/>
                </a:solidFill>
                <a:latin typeface="Gliker"/>
                <a:ea typeface="Gliker"/>
                <a:cs typeface="Gliker"/>
                <a:sym typeface="Gliker"/>
              </a:rPr>
              <a:t>17-Present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879565" y="3351850"/>
            <a:ext cx="1442076" cy="1335723"/>
            <a:chOff x="0" y="0"/>
            <a:chExt cx="1922768" cy="178096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22768" cy="1780964"/>
            </a:xfrm>
            <a:custGeom>
              <a:avLst/>
              <a:gdLst/>
              <a:ahLst/>
              <a:cxnLst/>
              <a:rect r="r" b="b" t="t" l="l"/>
              <a:pathLst>
                <a:path h="1780964" w="1922768">
                  <a:moveTo>
                    <a:pt x="0" y="0"/>
                  </a:moveTo>
                  <a:lnTo>
                    <a:pt x="1922768" y="0"/>
                  </a:lnTo>
                  <a:lnTo>
                    <a:pt x="1922768" y="1780964"/>
                  </a:lnTo>
                  <a:lnTo>
                    <a:pt x="0" y="1780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788833">
              <a:off x="564473" y="298078"/>
              <a:ext cx="793821" cy="1184808"/>
            </a:xfrm>
            <a:custGeom>
              <a:avLst/>
              <a:gdLst/>
              <a:ahLst/>
              <a:cxnLst/>
              <a:rect r="r" b="b" t="t" l="l"/>
              <a:pathLst>
                <a:path h="1184808" w="793821">
                  <a:moveTo>
                    <a:pt x="0" y="0"/>
                  </a:moveTo>
                  <a:lnTo>
                    <a:pt x="793822" y="0"/>
                  </a:lnTo>
                  <a:lnTo>
                    <a:pt x="793822" y="1184808"/>
                  </a:lnTo>
                  <a:lnTo>
                    <a:pt x="0" y="1184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422962" y="3351850"/>
            <a:ext cx="1442076" cy="1335723"/>
            <a:chOff x="0" y="0"/>
            <a:chExt cx="1922768" cy="178096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22768" cy="1780964"/>
            </a:xfrm>
            <a:custGeom>
              <a:avLst/>
              <a:gdLst/>
              <a:ahLst/>
              <a:cxnLst/>
              <a:rect r="r" b="b" t="t" l="l"/>
              <a:pathLst>
                <a:path h="1780964" w="1922768">
                  <a:moveTo>
                    <a:pt x="0" y="0"/>
                  </a:moveTo>
                  <a:lnTo>
                    <a:pt x="1922768" y="0"/>
                  </a:lnTo>
                  <a:lnTo>
                    <a:pt x="1922768" y="1780964"/>
                  </a:lnTo>
                  <a:lnTo>
                    <a:pt x="0" y="1780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1074907">
              <a:off x="199319" y="572226"/>
              <a:ext cx="1478637" cy="636511"/>
            </a:xfrm>
            <a:custGeom>
              <a:avLst/>
              <a:gdLst/>
              <a:ahLst/>
              <a:cxnLst/>
              <a:rect r="r" b="b" t="t" l="l"/>
              <a:pathLst>
                <a:path h="636511" w="1478637">
                  <a:moveTo>
                    <a:pt x="0" y="0"/>
                  </a:moveTo>
                  <a:lnTo>
                    <a:pt x="1478637" y="0"/>
                  </a:lnTo>
                  <a:lnTo>
                    <a:pt x="1478637" y="636511"/>
                  </a:lnTo>
                  <a:lnTo>
                    <a:pt x="0" y="636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23" id="23"/>
          <p:cNvSpPr/>
          <p:nvPr/>
        </p:nvSpPr>
        <p:spPr>
          <a:xfrm flipH="false" flipV="false" rot="1464695">
            <a:off x="16393629" y="7599752"/>
            <a:ext cx="3788743" cy="3386189"/>
          </a:xfrm>
          <a:custGeom>
            <a:avLst/>
            <a:gdLst/>
            <a:ahLst/>
            <a:cxnLst/>
            <a:rect r="r" b="b" t="t" l="l"/>
            <a:pathLst>
              <a:path h="3386189" w="3788743">
                <a:moveTo>
                  <a:pt x="0" y="0"/>
                </a:moveTo>
                <a:lnTo>
                  <a:pt x="3788742" y="0"/>
                </a:lnTo>
                <a:lnTo>
                  <a:pt x="3788742" y="3386189"/>
                </a:lnTo>
                <a:lnTo>
                  <a:pt x="0" y="33861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1204894">
            <a:off x="-1954949" y="5771835"/>
            <a:ext cx="3069040" cy="2773645"/>
          </a:xfrm>
          <a:custGeom>
            <a:avLst/>
            <a:gdLst/>
            <a:ahLst/>
            <a:cxnLst/>
            <a:rect r="r" b="b" t="t" l="l"/>
            <a:pathLst>
              <a:path h="2773645" w="3069040">
                <a:moveTo>
                  <a:pt x="0" y="0"/>
                </a:moveTo>
                <a:lnTo>
                  <a:pt x="3069040" y="0"/>
                </a:lnTo>
                <a:lnTo>
                  <a:pt x="3069040" y="2773645"/>
                </a:lnTo>
                <a:lnTo>
                  <a:pt x="0" y="277364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1042037"/>
            <a:ext cx="811530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b="true" sz="9000" spc="179">
                <a:solidFill>
                  <a:srgbClr val="F8F1EA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Timeline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03006" y="4922868"/>
            <a:ext cx="4168781" cy="572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0"/>
              </a:lnSpc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Parad</a:t>
            </a: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igm Shift: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Core 2 Duo (2006)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Retu</a:t>
            </a: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rn to P6 microarchitecture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Firs</a:t>
            </a: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t dual-core mainstream CPU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65nm to </a:t>
            </a: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45nm process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Nehalem (2008)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In</a:t>
            </a: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tegrated memory controller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Tu</a:t>
            </a: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rbo Boost technology</a:t>
            </a:r>
          </a:p>
          <a:p>
            <a:pPr algn="l" marL="0" indent="0" lvl="0">
              <a:lnSpc>
                <a:spcPts val="324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7059609" y="5144773"/>
            <a:ext cx="4168781" cy="531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400">
                <a:solidFill>
                  <a:srgbClr val="00234F"/>
                </a:solidFill>
                <a:latin typeface="Arvo"/>
                <a:ea typeface="Arvo"/>
                <a:cs typeface="Arvo"/>
                <a:sym typeface="Arvo"/>
              </a:rPr>
              <a:t>Intel's Development Strategy: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>
                <a:solidFill>
                  <a:srgbClr val="00234F"/>
                </a:solidFill>
                <a:latin typeface="Arvo"/>
                <a:ea typeface="Arvo"/>
                <a:cs typeface="Arvo"/>
                <a:sym typeface="Arvo"/>
              </a:rPr>
              <a:t>Tick: Process shrinkage (22nm Ivy Bridge)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>
                <a:solidFill>
                  <a:srgbClr val="00234F"/>
                </a:solidFill>
                <a:latin typeface="Arvo"/>
                <a:ea typeface="Arvo"/>
                <a:cs typeface="Arvo"/>
                <a:sym typeface="Arvo"/>
              </a:rPr>
              <a:t>To</a:t>
            </a:r>
            <a:r>
              <a:rPr lang="en-US" sz="2400">
                <a:solidFill>
                  <a:srgbClr val="00234F"/>
                </a:solidFill>
                <a:latin typeface="Arvo"/>
                <a:ea typeface="Arvo"/>
                <a:cs typeface="Arvo"/>
                <a:sym typeface="Arvo"/>
              </a:rPr>
              <a:t>ck: Architectural improvements (Haswell)</a:t>
            </a:r>
          </a:p>
          <a:p>
            <a:pPr algn="l">
              <a:lnSpc>
                <a:spcPts val="3240"/>
              </a:lnSpc>
            </a:pPr>
            <a:r>
              <a:rPr lang="en-US" sz="2400">
                <a:solidFill>
                  <a:srgbClr val="00234F"/>
                </a:solidFill>
                <a:latin typeface="Arvo"/>
                <a:ea typeface="Arvo"/>
                <a:cs typeface="Arvo"/>
                <a:sym typeface="Arvo"/>
              </a:rPr>
              <a:t>Key Innovations: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>
                <a:solidFill>
                  <a:srgbClr val="00234F"/>
                </a:solidFill>
                <a:latin typeface="Arvo"/>
                <a:ea typeface="Arvo"/>
                <a:cs typeface="Arvo"/>
                <a:sym typeface="Arvo"/>
              </a:rPr>
              <a:t>3D Tri-Gate transistors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>
                <a:solidFill>
                  <a:srgbClr val="00234F"/>
                </a:solidFill>
                <a:latin typeface="Arvo"/>
                <a:ea typeface="Arvo"/>
                <a:cs typeface="Arvo"/>
                <a:sym typeface="Arvo"/>
              </a:rPr>
              <a:t>AVX i</a:t>
            </a:r>
            <a:r>
              <a:rPr lang="en-US" sz="2400">
                <a:solidFill>
                  <a:srgbClr val="00234F"/>
                </a:solidFill>
                <a:latin typeface="Arvo"/>
                <a:ea typeface="Arvo"/>
                <a:cs typeface="Arvo"/>
                <a:sym typeface="Arvo"/>
              </a:rPr>
              <a:t>nstructions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>
                <a:solidFill>
                  <a:srgbClr val="00234F"/>
                </a:solidFill>
                <a:latin typeface="Arvo"/>
                <a:ea typeface="Arvo"/>
                <a:cs typeface="Arvo"/>
                <a:sym typeface="Arvo"/>
              </a:rPr>
              <a:t>P</a:t>
            </a:r>
            <a:r>
              <a:rPr lang="en-US" sz="2400">
                <a:solidFill>
                  <a:srgbClr val="00234F"/>
                </a:solidFill>
                <a:latin typeface="Arvo"/>
                <a:ea typeface="Arvo"/>
                <a:cs typeface="Arvo"/>
                <a:sym typeface="Arvo"/>
              </a:rPr>
              <a:t>ower-optimized designs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2516094" y="5105400"/>
            <a:ext cx="4168781" cy="490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Recent Advancements: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Hybrid Architecture (Alder Lake)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P</a:t>
            </a: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erformance + Efficiency cores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Int</a:t>
            </a: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el 7 process (10nm Enhanced)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AI Integration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DL Boost instructions</a:t>
            </a:r>
          </a:p>
          <a:p>
            <a:pPr algn="l" marL="1036320" indent="-345440" lvl="2">
              <a:lnSpc>
                <a:spcPts val="324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NPU in Core Ultra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379638" y="2480312"/>
            <a:ext cx="4615518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</a:pPr>
            <a:r>
              <a:rPr lang="en-US" sz="6000" spc="120">
                <a:solidFill>
                  <a:srgbClr val="F48331"/>
                </a:solidFill>
                <a:latin typeface="Gliker"/>
                <a:ea typeface="Gliker"/>
                <a:cs typeface="Gliker"/>
                <a:sym typeface="Gliker"/>
              </a:rPr>
              <a:t>2006-20</a:t>
            </a:r>
            <a:r>
              <a:rPr lang="en-US" sz="6000" spc="120">
                <a:solidFill>
                  <a:srgbClr val="F48331"/>
                </a:solidFill>
                <a:latin typeface="Gliker"/>
                <a:ea typeface="Gliker"/>
                <a:cs typeface="Gliker"/>
                <a:sym typeface="Gliker"/>
              </a:rPr>
              <a:t>10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2414407">
            <a:off x="-188158" y="9123855"/>
            <a:ext cx="1869914" cy="1640849"/>
          </a:xfrm>
          <a:custGeom>
            <a:avLst/>
            <a:gdLst/>
            <a:ahLst/>
            <a:cxnLst/>
            <a:rect r="r" b="b" t="t" l="l"/>
            <a:pathLst>
              <a:path h="1640849" w="1869914">
                <a:moveTo>
                  <a:pt x="0" y="0"/>
                </a:moveTo>
                <a:lnTo>
                  <a:pt x="1869914" y="0"/>
                </a:lnTo>
                <a:lnTo>
                  <a:pt x="1869914" y="1640850"/>
                </a:lnTo>
                <a:lnTo>
                  <a:pt x="0" y="16408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5329713">
            <a:off x="16178279" y="119805"/>
            <a:ext cx="2038089" cy="2575784"/>
          </a:xfrm>
          <a:custGeom>
            <a:avLst/>
            <a:gdLst/>
            <a:ahLst/>
            <a:cxnLst/>
            <a:rect r="r" b="b" t="t" l="l"/>
            <a:pathLst>
              <a:path h="2575784" w="2038089">
                <a:moveTo>
                  <a:pt x="2038089" y="0"/>
                </a:moveTo>
                <a:lnTo>
                  <a:pt x="0" y="0"/>
                </a:lnTo>
                <a:lnTo>
                  <a:pt x="0" y="2575784"/>
                </a:lnTo>
                <a:lnTo>
                  <a:pt x="2038089" y="2575784"/>
                </a:lnTo>
                <a:lnTo>
                  <a:pt x="2038089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441480" cy="10287000"/>
            <a:chOff x="0" y="0"/>
            <a:chExt cx="1125530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1376" t="0" r="13951" b="0"/>
            <a:stretch>
              <a:fillRect/>
            </a:stretch>
          </p:blipFill>
          <p:spPr>
            <a:xfrm flipH="false" flipV="false">
              <a:off x="0" y="0"/>
              <a:ext cx="11255307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7872433" y="-352228"/>
            <a:ext cx="10960968" cy="10979706"/>
            <a:chOff x="0" y="0"/>
            <a:chExt cx="3361441" cy="33671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0795" y="-1905"/>
              <a:ext cx="3372110" cy="3368965"/>
            </a:xfrm>
            <a:custGeom>
              <a:avLst/>
              <a:gdLst/>
              <a:ahLst/>
              <a:cxnLst/>
              <a:rect r="r" b="b" t="t" l="l"/>
              <a:pathLst>
                <a:path h="3368965" w="3372110">
                  <a:moveTo>
                    <a:pt x="3355980" y="186309"/>
                  </a:moveTo>
                  <a:cubicBezTo>
                    <a:pt x="3355599" y="125349"/>
                    <a:pt x="3364998" y="8509"/>
                    <a:pt x="3364998" y="8509"/>
                  </a:cubicBezTo>
                  <a:lnTo>
                    <a:pt x="3220090" y="6223"/>
                  </a:lnTo>
                  <a:lnTo>
                    <a:pt x="3014604" y="16002"/>
                  </a:lnTo>
                  <a:cubicBezTo>
                    <a:pt x="3014604" y="16002"/>
                    <a:pt x="2680975" y="0"/>
                    <a:pt x="2649098" y="14986"/>
                  </a:cubicBezTo>
                  <a:cubicBezTo>
                    <a:pt x="2617094" y="29972"/>
                    <a:pt x="2551181" y="6223"/>
                    <a:pt x="2551181" y="6223"/>
                  </a:cubicBezTo>
                  <a:lnTo>
                    <a:pt x="931164" y="4318"/>
                  </a:lnTo>
                  <a:lnTo>
                    <a:pt x="640207" y="3556"/>
                  </a:lnTo>
                  <a:lnTo>
                    <a:pt x="413258" y="11430"/>
                  </a:lnTo>
                  <a:lnTo>
                    <a:pt x="149479" y="10668"/>
                  </a:lnTo>
                  <a:lnTo>
                    <a:pt x="49403" y="1905"/>
                  </a:lnTo>
                  <a:cubicBezTo>
                    <a:pt x="33528" y="1905"/>
                    <a:pt x="20701" y="14605"/>
                    <a:pt x="20701" y="30480"/>
                  </a:cubicBezTo>
                  <a:lnTo>
                    <a:pt x="36957" y="275590"/>
                  </a:lnTo>
                  <a:lnTo>
                    <a:pt x="19177" y="546989"/>
                  </a:lnTo>
                  <a:lnTo>
                    <a:pt x="17018" y="2723298"/>
                  </a:lnTo>
                  <a:lnTo>
                    <a:pt x="25019" y="2902114"/>
                  </a:lnTo>
                  <a:cubicBezTo>
                    <a:pt x="25019" y="2902114"/>
                    <a:pt x="0" y="2943262"/>
                    <a:pt x="16002" y="3103282"/>
                  </a:cubicBezTo>
                  <a:cubicBezTo>
                    <a:pt x="32004" y="3263302"/>
                    <a:pt x="49276" y="3358552"/>
                    <a:pt x="49276" y="3358552"/>
                  </a:cubicBezTo>
                  <a:lnTo>
                    <a:pt x="132842" y="3358806"/>
                  </a:lnTo>
                  <a:lnTo>
                    <a:pt x="305562" y="3342296"/>
                  </a:lnTo>
                  <a:lnTo>
                    <a:pt x="532511" y="3359822"/>
                  </a:lnTo>
                  <a:lnTo>
                    <a:pt x="771144" y="3368965"/>
                  </a:lnTo>
                  <a:lnTo>
                    <a:pt x="906526" y="3343820"/>
                  </a:lnTo>
                  <a:lnTo>
                    <a:pt x="1008761" y="3361091"/>
                  </a:lnTo>
                  <a:lnTo>
                    <a:pt x="2615951" y="3362997"/>
                  </a:lnTo>
                  <a:lnTo>
                    <a:pt x="2858902" y="3363632"/>
                  </a:lnTo>
                  <a:lnTo>
                    <a:pt x="3095757" y="3353979"/>
                  </a:lnTo>
                  <a:lnTo>
                    <a:pt x="3282066" y="3364775"/>
                  </a:lnTo>
                  <a:lnTo>
                    <a:pt x="3359536" y="3365028"/>
                  </a:lnTo>
                  <a:lnTo>
                    <a:pt x="3359917" y="3217074"/>
                  </a:lnTo>
                  <a:lnTo>
                    <a:pt x="3360172" y="3103409"/>
                  </a:lnTo>
                  <a:lnTo>
                    <a:pt x="3352297" y="2897923"/>
                  </a:lnTo>
                  <a:lnTo>
                    <a:pt x="3361187" y="2729775"/>
                  </a:lnTo>
                  <a:lnTo>
                    <a:pt x="3362966" y="671576"/>
                  </a:lnTo>
                  <a:lnTo>
                    <a:pt x="3372110" y="424561"/>
                  </a:lnTo>
                  <a:cubicBezTo>
                    <a:pt x="3372110" y="424561"/>
                    <a:pt x="3356107" y="247015"/>
                    <a:pt x="3355726" y="186055"/>
                  </a:cubicBezTo>
                  <a:close/>
                </a:path>
              </a:pathLst>
            </a:custGeom>
            <a:solidFill>
              <a:srgbClr val="F8F1E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-1380149">
            <a:off x="5538706" y="2109708"/>
            <a:ext cx="3185115" cy="1556725"/>
          </a:xfrm>
          <a:custGeom>
            <a:avLst/>
            <a:gdLst/>
            <a:ahLst/>
            <a:cxnLst/>
            <a:rect r="r" b="b" t="t" l="l"/>
            <a:pathLst>
              <a:path h="1556725" w="3185115">
                <a:moveTo>
                  <a:pt x="0" y="0"/>
                </a:moveTo>
                <a:lnTo>
                  <a:pt x="3185115" y="0"/>
                </a:lnTo>
                <a:lnTo>
                  <a:pt x="3185115" y="1556725"/>
                </a:lnTo>
                <a:lnTo>
                  <a:pt x="0" y="1556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912326"/>
            <a:ext cx="7848600" cy="34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spc="179" b="true">
                <a:solidFill>
                  <a:srgbClr val="00234F"/>
                </a:solidFill>
                <a:latin typeface="Gliker Bold"/>
                <a:ea typeface="Gliker Bold"/>
                <a:cs typeface="Gliker Bold"/>
                <a:sym typeface="Gliker Bold"/>
              </a:rPr>
              <a:t>Future Directions</a:t>
            </a:r>
          </a:p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4150669"/>
            <a:ext cx="7848600" cy="480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Upcoming Technologies :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- Intel 20A (2nm class)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- PowerVia backside power delivery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- Quantum computing research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Challenges 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- Moore's Law slowdown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- Competition from ARM/RISC-V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1864618">
            <a:off x="-1108117" y="7325565"/>
            <a:ext cx="5894648" cy="3865469"/>
          </a:xfrm>
          <a:custGeom>
            <a:avLst/>
            <a:gdLst/>
            <a:ahLst/>
            <a:cxnLst/>
            <a:rect r="r" b="b" t="t" l="l"/>
            <a:pathLst>
              <a:path h="3865469" w="5894648">
                <a:moveTo>
                  <a:pt x="0" y="0"/>
                </a:moveTo>
                <a:lnTo>
                  <a:pt x="5894648" y="0"/>
                </a:lnTo>
                <a:lnTo>
                  <a:pt x="5894648" y="3865470"/>
                </a:lnTo>
                <a:lnTo>
                  <a:pt x="0" y="3865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100000">
            <a:off x="732998" y="7462784"/>
            <a:ext cx="1202181" cy="1257034"/>
          </a:xfrm>
          <a:custGeom>
            <a:avLst/>
            <a:gdLst/>
            <a:ahLst/>
            <a:cxnLst/>
            <a:rect r="r" b="b" t="t" l="l"/>
            <a:pathLst>
              <a:path h="1257034" w="1202181">
                <a:moveTo>
                  <a:pt x="0" y="0"/>
                </a:moveTo>
                <a:lnTo>
                  <a:pt x="1202181" y="0"/>
                </a:lnTo>
                <a:lnTo>
                  <a:pt x="1202181" y="1257033"/>
                </a:lnTo>
                <a:lnTo>
                  <a:pt x="0" y="12570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1746" y="9649331"/>
            <a:ext cx="1379632" cy="1499600"/>
          </a:xfrm>
          <a:custGeom>
            <a:avLst/>
            <a:gdLst/>
            <a:ahLst/>
            <a:cxnLst/>
            <a:rect r="r" b="b" t="t" l="l"/>
            <a:pathLst>
              <a:path h="1499600" w="1379632">
                <a:moveTo>
                  <a:pt x="0" y="0"/>
                </a:moveTo>
                <a:lnTo>
                  <a:pt x="1379633" y="0"/>
                </a:lnTo>
                <a:lnTo>
                  <a:pt x="1379633" y="1499601"/>
                </a:lnTo>
                <a:lnTo>
                  <a:pt x="0" y="14996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90821" y="-1555984"/>
            <a:ext cx="12966850" cy="12968795"/>
            <a:chOff x="0" y="0"/>
            <a:chExt cx="3763571" cy="37641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" y="127"/>
              <a:ext cx="3763444" cy="3771121"/>
            </a:xfrm>
            <a:custGeom>
              <a:avLst/>
              <a:gdLst/>
              <a:ahLst/>
              <a:cxnLst/>
              <a:rect r="r" b="b" t="t" l="l"/>
              <a:pathLst>
                <a:path h="3771121" w="3763444">
                  <a:moveTo>
                    <a:pt x="3362378" y="3758421"/>
                  </a:moveTo>
                  <a:cubicBezTo>
                    <a:pt x="3306498" y="3771121"/>
                    <a:pt x="3281098" y="3758421"/>
                    <a:pt x="3223948" y="3758421"/>
                  </a:cubicBezTo>
                  <a:cubicBezTo>
                    <a:pt x="3166798" y="3758421"/>
                    <a:pt x="3075739" y="3745721"/>
                    <a:pt x="3075739" y="3745721"/>
                  </a:cubicBezTo>
                  <a:lnTo>
                    <a:pt x="707771" y="3745721"/>
                  </a:lnTo>
                  <a:lnTo>
                    <a:pt x="631063" y="3733021"/>
                  </a:lnTo>
                  <a:cubicBezTo>
                    <a:pt x="631063" y="3733021"/>
                    <a:pt x="533400" y="3745721"/>
                    <a:pt x="457581" y="3733021"/>
                  </a:cubicBezTo>
                  <a:cubicBezTo>
                    <a:pt x="381762" y="3720321"/>
                    <a:pt x="296418" y="3733021"/>
                    <a:pt x="296418" y="3733021"/>
                  </a:cubicBezTo>
                  <a:cubicBezTo>
                    <a:pt x="240284" y="3733021"/>
                    <a:pt x="162814" y="3728703"/>
                    <a:pt x="119507" y="3699493"/>
                  </a:cubicBezTo>
                  <a:cubicBezTo>
                    <a:pt x="47371" y="3650852"/>
                    <a:pt x="25400" y="3580621"/>
                    <a:pt x="0" y="3474830"/>
                  </a:cubicBezTo>
                  <a:lnTo>
                    <a:pt x="0" y="3274297"/>
                  </a:lnTo>
                  <a:cubicBezTo>
                    <a:pt x="0" y="3274297"/>
                    <a:pt x="12700" y="3189334"/>
                    <a:pt x="12700" y="3131041"/>
                  </a:cubicBezTo>
                  <a:cubicBezTo>
                    <a:pt x="12700" y="3072748"/>
                    <a:pt x="0" y="2982832"/>
                    <a:pt x="0" y="2982832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3244395" y="0"/>
                  </a:lnTo>
                  <a:cubicBezTo>
                    <a:pt x="3344471" y="0"/>
                    <a:pt x="3412925" y="12700"/>
                    <a:pt x="3412925" y="12700"/>
                  </a:cubicBezTo>
                  <a:cubicBezTo>
                    <a:pt x="3477059" y="12700"/>
                    <a:pt x="3565832" y="36322"/>
                    <a:pt x="3623744" y="50800"/>
                  </a:cubicBezTo>
                  <a:cubicBezTo>
                    <a:pt x="3725344" y="76200"/>
                    <a:pt x="3750744" y="254000"/>
                    <a:pt x="3750744" y="350520"/>
                  </a:cubicBezTo>
                  <a:lnTo>
                    <a:pt x="3750744" y="2892027"/>
                  </a:lnTo>
                  <a:cubicBezTo>
                    <a:pt x="3750744" y="2892027"/>
                    <a:pt x="3763444" y="3260708"/>
                    <a:pt x="3763444" y="3293728"/>
                  </a:cubicBezTo>
                  <a:cubicBezTo>
                    <a:pt x="3763444" y="3326748"/>
                    <a:pt x="3740965" y="3434698"/>
                    <a:pt x="3723058" y="3480926"/>
                  </a:cubicBezTo>
                  <a:cubicBezTo>
                    <a:pt x="3698039" y="3545569"/>
                    <a:pt x="3708200" y="3602465"/>
                    <a:pt x="3656383" y="3646661"/>
                  </a:cubicBezTo>
                  <a:cubicBezTo>
                    <a:pt x="3620315" y="3677522"/>
                    <a:pt x="3566213" y="3714860"/>
                    <a:pt x="3521001" y="3732005"/>
                  </a:cubicBezTo>
                  <a:cubicBezTo>
                    <a:pt x="3475789" y="3749150"/>
                    <a:pt x="3418004" y="3745848"/>
                    <a:pt x="3362125" y="3758548"/>
                  </a:cubicBezTo>
                  <a:close/>
                </a:path>
              </a:pathLst>
            </a:custGeom>
            <a:solidFill>
              <a:srgbClr val="00234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698465">
            <a:off x="11456642" y="2288245"/>
            <a:ext cx="9192402" cy="6124438"/>
          </a:xfrm>
          <a:custGeom>
            <a:avLst/>
            <a:gdLst/>
            <a:ahLst/>
            <a:cxnLst/>
            <a:rect r="r" b="b" t="t" l="l"/>
            <a:pathLst>
              <a:path h="6124438" w="9192402">
                <a:moveTo>
                  <a:pt x="0" y="0"/>
                </a:moveTo>
                <a:lnTo>
                  <a:pt x="9192402" y="0"/>
                </a:lnTo>
                <a:lnTo>
                  <a:pt x="9192402" y="6124438"/>
                </a:lnTo>
                <a:lnTo>
                  <a:pt x="0" y="6124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12372">
            <a:off x="10222022" y="3203567"/>
            <a:ext cx="7315200" cy="3191535"/>
          </a:xfrm>
          <a:custGeom>
            <a:avLst/>
            <a:gdLst/>
            <a:ahLst/>
            <a:cxnLst/>
            <a:rect r="r" b="b" t="t" l="l"/>
            <a:pathLst>
              <a:path h="3191535" w="7315200">
                <a:moveTo>
                  <a:pt x="0" y="0"/>
                </a:moveTo>
                <a:lnTo>
                  <a:pt x="7315200" y="0"/>
                </a:lnTo>
                <a:lnTo>
                  <a:pt x="7315200" y="3191535"/>
                </a:lnTo>
                <a:lnTo>
                  <a:pt x="0" y="3191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567472">
            <a:off x="15503912" y="5294312"/>
            <a:ext cx="6583203" cy="6830821"/>
          </a:xfrm>
          <a:custGeom>
            <a:avLst/>
            <a:gdLst/>
            <a:ahLst/>
            <a:cxnLst/>
            <a:rect r="r" b="b" t="t" l="l"/>
            <a:pathLst>
              <a:path h="6830821" w="6583203">
                <a:moveTo>
                  <a:pt x="0" y="0"/>
                </a:moveTo>
                <a:lnTo>
                  <a:pt x="6583203" y="0"/>
                </a:lnTo>
                <a:lnTo>
                  <a:pt x="6583203" y="6830820"/>
                </a:lnTo>
                <a:lnTo>
                  <a:pt x="0" y="6830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90821" y="-960882"/>
            <a:ext cx="3025006" cy="3490585"/>
          </a:xfrm>
          <a:custGeom>
            <a:avLst/>
            <a:gdLst/>
            <a:ahLst/>
            <a:cxnLst/>
            <a:rect r="r" b="b" t="t" l="l"/>
            <a:pathLst>
              <a:path h="3490585" w="3025006">
                <a:moveTo>
                  <a:pt x="0" y="0"/>
                </a:moveTo>
                <a:lnTo>
                  <a:pt x="3025006" y="0"/>
                </a:lnTo>
                <a:lnTo>
                  <a:pt x="3025006" y="3490585"/>
                </a:lnTo>
                <a:lnTo>
                  <a:pt x="0" y="34905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5391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2163420">
            <a:off x="14887649" y="-370109"/>
            <a:ext cx="3662322" cy="3213688"/>
          </a:xfrm>
          <a:custGeom>
            <a:avLst/>
            <a:gdLst/>
            <a:ahLst/>
            <a:cxnLst/>
            <a:rect r="r" b="b" t="t" l="l"/>
            <a:pathLst>
              <a:path h="3213688" w="3662322">
                <a:moveTo>
                  <a:pt x="3662322" y="0"/>
                </a:moveTo>
                <a:lnTo>
                  <a:pt x="0" y="0"/>
                </a:lnTo>
                <a:lnTo>
                  <a:pt x="0" y="3213688"/>
                </a:lnTo>
                <a:lnTo>
                  <a:pt x="3662322" y="3213688"/>
                </a:lnTo>
                <a:lnTo>
                  <a:pt x="366232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46134"/>
            <a:ext cx="811530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spc="179" b="true">
                <a:solidFill>
                  <a:srgbClr val="00234F"/>
                </a:solidFill>
                <a:latin typeface="Gliker Bold"/>
                <a:ea typeface="Gliker Bold"/>
                <a:cs typeface="Gliker Bold"/>
                <a:sym typeface="Gliker 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4471" y="2074376"/>
            <a:ext cx="8115300" cy="836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b="true" sz="2400">
                <a:solidFill>
                  <a:srgbClr val="2E2B2B"/>
                </a:solidFill>
                <a:latin typeface="Arvo Bold"/>
                <a:ea typeface="Arvo Bold"/>
                <a:cs typeface="Arvo Bold"/>
                <a:sym typeface="Arvo Bold"/>
              </a:rPr>
              <a:t>From Humble Beginnings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1971's 4004 (2,300 transistors) to today's Core Ultra (billions of transistors)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Clock speeds incre</a:t>
            </a: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ased from kHz to GHz, now optimizing for efficiency</a:t>
            </a:r>
          </a:p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b="true" sz="2400">
                <a:solidFill>
                  <a:srgbClr val="2E2B2B"/>
                </a:solidFill>
                <a:latin typeface="Arvo Bold"/>
                <a:ea typeface="Arvo Bold"/>
                <a:cs typeface="Arvo Bold"/>
                <a:sym typeface="Arvo Bold"/>
              </a:rPr>
              <a:t>Architectural Revolution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Evolved from single-core to hybrid (P-core/E-core) designs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Pioneered technologies: Hyper-Threading, Turbo Boost, AI acceleration</a:t>
            </a:r>
          </a:p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b="true" sz="2400">
                <a:solidFill>
                  <a:srgbClr val="2E2B2B"/>
                </a:solidFill>
                <a:latin typeface="Arvo Bold"/>
                <a:ea typeface="Arvo Bold"/>
                <a:cs typeface="Arvo Bold"/>
                <a:sym typeface="Arvo Bold"/>
              </a:rPr>
              <a:t>Industry Impact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Enabled personal computing → cloud computing → AI era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Continues to push boundaries with Quantum and neuromorphic research</a:t>
            </a:r>
          </a:p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b="true" sz="2400">
                <a:solidFill>
                  <a:srgbClr val="2E2B2B"/>
                </a:solidFill>
                <a:latin typeface="Arvo Bold"/>
                <a:ea typeface="Arvo Bold"/>
                <a:cs typeface="Arvo Bold"/>
                <a:sym typeface="Arvo Bold"/>
              </a:rPr>
              <a:t>Future Challenges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Sustaining Moore's Law with 3D stacking and new materials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2E2B2B"/>
                </a:solidFill>
                <a:latin typeface="Arvo"/>
                <a:ea typeface="Arvo"/>
                <a:cs typeface="Arvo"/>
                <a:sym typeface="Arvo"/>
              </a:rPr>
              <a:t>Competition in ARM/RISC-V ecosystems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-7843604">
            <a:off x="10842364" y="2125980"/>
            <a:ext cx="1361862" cy="1424001"/>
          </a:xfrm>
          <a:custGeom>
            <a:avLst/>
            <a:gdLst/>
            <a:ahLst/>
            <a:cxnLst/>
            <a:rect r="r" b="b" t="t" l="l"/>
            <a:pathLst>
              <a:path h="1424001" w="1361862">
                <a:moveTo>
                  <a:pt x="0" y="0"/>
                </a:moveTo>
                <a:lnTo>
                  <a:pt x="1361862" y="0"/>
                </a:lnTo>
                <a:lnTo>
                  <a:pt x="1361862" y="1424001"/>
                </a:lnTo>
                <a:lnTo>
                  <a:pt x="0" y="14240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863415">
            <a:off x="13432181" y="7926451"/>
            <a:ext cx="1498183" cy="1566541"/>
          </a:xfrm>
          <a:custGeom>
            <a:avLst/>
            <a:gdLst/>
            <a:ahLst/>
            <a:cxnLst/>
            <a:rect r="r" b="b" t="t" l="l"/>
            <a:pathLst>
              <a:path h="1566541" w="1498183">
                <a:moveTo>
                  <a:pt x="0" y="0"/>
                </a:moveTo>
                <a:lnTo>
                  <a:pt x="1498183" y="0"/>
                </a:lnTo>
                <a:lnTo>
                  <a:pt x="1498183" y="1566542"/>
                </a:lnTo>
                <a:lnTo>
                  <a:pt x="0" y="15665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-498007">
            <a:off x="11812863" y="7427536"/>
            <a:ext cx="752079" cy="46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2"/>
              </a:lnSpc>
              <a:spcBef>
                <a:spcPct val="0"/>
              </a:spcBef>
            </a:pPr>
            <a:r>
              <a:rPr lang="en-US" sz="3332" spc="66">
                <a:solidFill>
                  <a:srgbClr val="D6D4BE"/>
                </a:solidFill>
                <a:latin typeface="Mansalva"/>
                <a:ea typeface="Mansalva"/>
                <a:cs typeface="Mansalva"/>
                <a:sym typeface="Mansalva"/>
              </a:rPr>
              <a:t>the</a:t>
            </a:r>
          </a:p>
        </p:txBody>
      </p:sp>
      <p:sp>
        <p:nvSpPr>
          <p:cNvPr name="TextBox 14" id="14"/>
          <p:cNvSpPr txBox="true"/>
          <p:nvPr/>
        </p:nvSpPr>
        <p:spPr>
          <a:xfrm rot="-565772">
            <a:off x="11343344" y="7894340"/>
            <a:ext cx="1692044" cy="46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2"/>
              </a:lnSpc>
              <a:spcBef>
                <a:spcPct val="0"/>
              </a:spcBef>
            </a:pPr>
            <a:r>
              <a:rPr lang="en-US" sz="3332" spc="66">
                <a:solidFill>
                  <a:srgbClr val="D6D4BE"/>
                </a:solidFill>
                <a:latin typeface="Mansalva"/>
                <a:ea typeface="Mansalva"/>
                <a:cs typeface="Mansalva"/>
                <a:sym typeface="Mansalva"/>
              </a:rPr>
              <a:t>Peppered</a:t>
            </a:r>
          </a:p>
        </p:txBody>
      </p:sp>
      <p:sp>
        <p:nvSpPr>
          <p:cNvPr name="TextBox 15" id="15"/>
          <p:cNvSpPr txBox="true"/>
          <p:nvPr/>
        </p:nvSpPr>
        <p:spPr>
          <a:xfrm rot="-1781577">
            <a:off x="11901590" y="8452506"/>
            <a:ext cx="981873" cy="46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2"/>
              </a:lnSpc>
              <a:spcBef>
                <a:spcPct val="0"/>
              </a:spcBef>
            </a:pPr>
            <a:r>
              <a:rPr lang="en-US" sz="3332" spc="66">
                <a:solidFill>
                  <a:srgbClr val="D6D4BE"/>
                </a:solidFill>
                <a:latin typeface="Mansalva"/>
                <a:ea typeface="Mansalva"/>
                <a:cs typeface="Mansalva"/>
                <a:sym typeface="Mansalva"/>
              </a:rPr>
              <a:t>Moth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3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87234" y="4733925"/>
            <a:ext cx="1151353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</a:pPr>
            <a:r>
              <a:rPr lang="en-US" b="true" sz="6000" spc="120">
                <a:solidFill>
                  <a:srgbClr val="F8F1EA"/>
                </a:solidFill>
                <a:latin typeface="Gliker Semi-Bold"/>
                <a:ea typeface="Gliker Semi-Bold"/>
                <a:cs typeface="Gliker Semi-Bold"/>
                <a:sym typeface="Gliker Semi-Bold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043313">
            <a:off x="-1987105" y="6738760"/>
            <a:ext cx="6812135" cy="5012703"/>
          </a:xfrm>
          <a:custGeom>
            <a:avLst/>
            <a:gdLst/>
            <a:ahLst/>
            <a:cxnLst/>
            <a:rect r="r" b="b" t="t" l="l"/>
            <a:pathLst>
              <a:path h="5012703" w="6812135">
                <a:moveTo>
                  <a:pt x="0" y="0"/>
                </a:moveTo>
                <a:lnTo>
                  <a:pt x="6812135" y="0"/>
                </a:lnTo>
                <a:lnTo>
                  <a:pt x="6812135" y="5012703"/>
                </a:lnTo>
                <a:lnTo>
                  <a:pt x="0" y="5012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11195">
            <a:off x="13565951" y="-3035339"/>
            <a:ext cx="7386698" cy="7454466"/>
          </a:xfrm>
          <a:custGeom>
            <a:avLst/>
            <a:gdLst/>
            <a:ahLst/>
            <a:cxnLst/>
            <a:rect r="r" b="b" t="t" l="l"/>
            <a:pathLst>
              <a:path h="7454466" w="7386698">
                <a:moveTo>
                  <a:pt x="0" y="0"/>
                </a:moveTo>
                <a:lnTo>
                  <a:pt x="7386698" y="0"/>
                </a:lnTo>
                <a:lnTo>
                  <a:pt x="7386698" y="7454465"/>
                </a:lnTo>
                <a:lnTo>
                  <a:pt x="0" y="7454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3969157">
            <a:off x="15626709" y="-605415"/>
            <a:ext cx="3301224" cy="1749649"/>
          </a:xfrm>
          <a:custGeom>
            <a:avLst/>
            <a:gdLst/>
            <a:ahLst/>
            <a:cxnLst/>
            <a:rect r="r" b="b" t="t" l="l"/>
            <a:pathLst>
              <a:path h="1749649" w="3301224">
                <a:moveTo>
                  <a:pt x="3301224" y="0"/>
                </a:moveTo>
                <a:lnTo>
                  <a:pt x="0" y="0"/>
                </a:lnTo>
                <a:lnTo>
                  <a:pt x="0" y="1749649"/>
                </a:lnTo>
                <a:lnTo>
                  <a:pt x="3301224" y="1749649"/>
                </a:lnTo>
                <a:lnTo>
                  <a:pt x="330122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743718">
            <a:off x="13787594" y="504422"/>
            <a:ext cx="1514155" cy="1583242"/>
          </a:xfrm>
          <a:custGeom>
            <a:avLst/>
            <a:gdLst/>
            <a:ahLst/>
            <a:cxnLst/>
            <a:rect r="r" b="b" t="t" l="l"/>
            <a:pathLst>
              <a:path h="1583242" w="1514155">
                <a:moveTo>
                  <a:pt x="0" y="0"/>
                </a:moveTo>
                <a:lnTo>
                  <a:pt x="1514155" y="0"/>
                </a:lnTo>
                <a:lnTo>
                  <a:pt x="1514155" y="1583242"/>
                </a:lnTo>
                <a:lnTo>
                  <a:pt x="0" y="15832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743718">
            <a:off x="89612" y="5550357"/>
            <a:ext cx="1587563" cy="1659999"/>
          </a:xfrm>
          <a:custGeom>
            <a:avLst/>
            <a:gdLst/>
            <a:ahLst/>
            <a:cxnLst/>
            <a:rect r="r" b="b" t="t" l="l"/>
            <a:pathLst>
              <a:path h="1659999" w="1587563">
                <a:moveTo>
                  <a:pt x="0" y="0"/>
                </a:moveTo>
                <a:lnTo>
                  <a:pt x="1587563" y="0"/>
                </a:lnTo>
                <a:lnTo>
                  <a:pt x="1587563" y="1660000"/>
                </a:lnTo>
                <a:lnTo>
                  <a:pt x="0" y="1660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11707">
            <a:off x="2315427" y="7028859"/>
            <a:ext cx="2347001" cy="2966194"/>
          </a:xfrm>
          <a:custGeom>
            <a:avLst/>
            <a:gdLst/>
            <a:ahLst/>
            <a:cxnLst/>
            <a:rect r="r" b="b" t="t" l="l"/>
            <a:pathLst>
              <a:path h="2966194" w="2347001">
                <a:moveTo>
                  <a:pt x="0" y="0"/>
                </a:moveTo>
                <a:lnTo>
                  <a:pt x="2347001" y="0"/>
                </a:lnTo>
                <a:lnTo>
                  <a:pt x="2347001" y="2966194"/>
                </a:lnTo>
                <a:lnTo>
                  <a:pt x="0" y="2966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13824" y="8613557"/>
            <a:ext cx="2132786" cy="2318246"/>
          </a:xfrm>
          <a:custGeom>
            <a:avLst/>
            <a:gdLst/>
            <a:ahLst/>
            <a:cxnLst/>
            <a:rect r="r" b="b" t="t" l="l"/>
            <a:pathLst>
              <a:path h="2318246" w="2132786">
                <a:moveTo>
                  <a:pt x="0" y="0"/>
                </a:moveTo>
                <a:lnTo>
                  <a:pt x="2132786" y="0"/>
                </a:lnTo>
                <a:lnTo>
                  <a:pt x="2132786" y="2318246"/>
                </a:lnTo>
                <a:lnTo>
                  <a:pt x="0" y="23182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3906942">
            <a:off x="15396431" y="3460331"/>
            <a:ext cx="2116889" cy="1222819"/>
            <a:chOff x="0" y="0"/>
            <a:chExt cx="3295650" cy="19037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800" y="43180"/>
              <a:ext cx="3201670" cy="1814830"/>
            </a:xfrm>
            <a:custGeom>
              <a:avLst/>
              <a:gdLst/>
              <a:ahLst/>
              <a:cxnLst/>
              <a:rect r="r" b="b" t="t" l="l"/>
              <a:pathLst>
                <a:path h="1814830" w="3201670">
                  <a:moveTo>
                    <a:pt x="57150" y="322580"/>
                  </a:moveTo>
                  <a:cubicBezTo>
                    <a:pt x="1179830" y="212090"/>
                    <a:pt x="1195070" y="231140"/>
                    <a:pt x="1201420" y="255270"/>
                  </a:cubicBezTo>
                  <a:cubicBezTo>
                    <a:pt x="1210310" y="287020"/>
                    <a:pt x="1184910" y="342900"/>
                    <a:pt x="1167130" y="382270"/>
                  </a:cubicBezTo>
                  <a:cubicBezTo>
                    <a:pt x="1149350" y="421640"/>
                    <a:pt x="1126490" y="447040"/>
                    <a:pt x="1094740" y="490220"/>
                  </a:cubicBezTo>
                  <a:cubicBezTo>
                    <a:pt x="1042670" y="561340"/>
                    <a:pt x="961390" y="660400"/>
                    <a:pt x="876300" y="762000"/>
                  </a:cubicBezTo>
                  <a:cubicBezTo>
                    <a:pt x="760730" y="899160"/>
                    <a:pt x="557530" y="1101090"/>
                    <a:pt x="461010" y="1235710"/>
                  </a:cubicBezTo>
                  <a:cubicBezTo>
                    <a:pt x="397510" y="1324610"/>
                    <a:pt x="365760" y="1436370"/>
                    <a:pt x="326390" y="1471930"/>
                  </a:cubicBezTo>
                  <a:cubicBezTo>
                    <a:pt x="308610" y="1487170"/>
                    <a:pt x="292100" y="1493520"/>
                    <a:pt x="276860" y="1493520"/>
                  </a:cubicBezTo>
                  <a:cubicBezTo>
                    <a:pt x="262890" y="1493520"/>
                    <a:pt x="247650" y="1485900"/>
                    <a:pt x="238760" y="1475740"/>
                  </a:cubicBezTo>
                  <a:cubicBezTo>
                    <a:pt x="228600" y="1464310"/>
                    <a:pt x="219710" y="1441450"/>
                    <a:pt x="224790" y="1422400"/>
                  </a:cubicBezTo>
                  <a:cubicBezTo>
                    <a:pt x="232410" y="1394460"/>
                    <a:pt x="265430" y="1371600"/>
                    <a:pt x="312420" y="1332230"/>
                  </a:cubicBezTo>
                  <a:cubicBezTo>
                    <a:pt x="441960" y="1221740"/>
                    <a:pt x="847090" y="943610"/>
                    <a:pt x="1099820" y="772160"/>
                  </a:cubicBezTo>
                  <a:cubicBezTo>
                    <a:pt x="1327150" y="617220"/>
                    <a:pt x="1539240" y="472440"/>
                    <a:pt x="1758950" y="342900"/>
                  </a:cubicBezTo>
                  <a:cubicBezTo>
                    <a:pt x="1968500" y="219710"/>
                    <a:pt x="2255520" y="25400"/>
                    <a:pt x="2388870" y="7620"/>
                  </a:cubicBezTo>
                  <a:cubicBezTo>
                    <a:pt x="2446020" y="0"/>
                    <a:pt x="2501900" y="11430"/>
                    <a:pt x="2517140" y="36830"/>
                  </a:cubicBezTo>
                  <a:cubicBezTo>
                    <a:pt x="2531110" y="59690"/>
                    <a:pt x="2505710" y="99060"/>
                    <a:pt x="2491740" y="143510"/>
                  </a:cubicBezTo>
                  <a:cubicBezTo>
                    <a:pt x="2466340" y="222250"/>
                    <a:pt x="2400300" y="359410"/>
                    <a:pt x="2363470" y="463550"/>
                  </a:cubicBezTo>
                  <a:cubicBezTo>
                    <a:pt x="2329180" y="561340"/>
                    <a:pt x="2299970" y="655320"/>
                    <a:pt x="2274570" y="750570"/>
                  </a:cubicBezTo>
                  <a:cubicBezTo>
                    <a:pt x="2249170" y="844550"/>
                    <a:pt x="2230120" y="927100"/>
                    <a:pt x="2209800" y="1033780"/>
                  </a:cubicBezTo>
                  <a:cubicBezTo>
                    <a:pt x="2183130" y="1169670"/>
                    <a:pt x="2147570" y="1365250"/>
                    <a:pt x="2134870" y="1501140"/>
                  </a:cubicBezTo>
                  <a:cubicBezTo>
                    <a:pt x="2124710" y="1604010"/>
                    <a:pt x="2143760" y="1727200"/>
                    <a:pt x="2124710" y="1774190"/>
                  </a:cubicBezTo>
                  <a:cubicBezTo>
                    <a:pt x="2117090" y="1794510"/>
                    <a:pt x="2105660" y="1805940"/>
                    <a:pt x="2091690" y="1809750"/>
                  </a:cubicBezTo>
                  <a:cubicBezTo>
                    <a:pt x="2076450" y="1813560"/>
                    <a:pt x="2044700" y="1804670"/>
                    <a:pt x="2033270" y="1793240"/>
                  </a:cubicBezTo>
                  <a:cubicBezTo>
                    <a:pt x="2024380" y="1784350"/>
                    <a:pt x="2019300" y="1771650"/>
                    <a:pt x="2021840" y="1757680"/>
                  </a:cubicBezTo>
                  <a:cubicBezTo>
                    <a:pt x="2028190" y="1729740"/>
                    <a:pt x="2075180" y="1695450"/>
                    <a:pt x="2123440" y="1648460"/>
                  </a:cubicBezTo>
                  <a:cubicBezTo>
                    <a:pt x="2227580" y="1548130"/>
                    <a:pt x="2466340" y="1337310"/>
                    <a:pt x="2636520" y="1197610"/>
                  </a:cubicBezTo>
                  <a:cubicBezTo>
                    <a:pt x="2796540" y="1066800"/>
                    <a:pt x="3036570" y="867410"/>
                    <a:pt x="3115310" y="833120"/>
                  </a:cubicBezTo>
                  <a:cubicBezTo>
                    <a:pt x="3136900" y="824230"/>
                    <a:pt x="3149600" y="822960"/>
                    <a:pt x="3162300" y="825500"/>
                  </a:cubicBezTo>
                  <a:cubicBezTo>
                    <a:pt x="3172460" y="828040"/>
                    <a:pt x="3182620" y="835660"/>
                    <a:pt x="3187700" y="844550"/>
                  </a:cubicBezTo>
                  <a:cubicBezTo>
                    <a:pt x="3194050" y="855980"/>
                    <a:pt x="3196590" y="877570"/>
                    <a:pt x="3192780" y="890270"/>
                  </a:cubicBezTo>
                  <a:cubicBezTo>
                    <a:pt x="3190240" y="900430"/>
                    <a:pt x="3182620" y="910590"/>
                    <a:pt x="3172460" y="915670"/>
                  </a:cubicBezTo>
                  <a:cubicBezTo>
                    <a:pt x="3161030" y="922020"/>
                    <a:pt x="3138170" y="923290"/>
                    <a:pt x="3125470" y="918210"/>
                  </a:cubicBezTo>
                  <a:cubicBezTo>
                    <a:pt x="3115310" y="914400"/>
                    <a:pt x="3107690" y="905510"/>
                    <a:pt x="3102610" y="896620"/>
                  </a:cubicBezTo>
                  <a:cubicBezTo>
                    <a:pt x="3097530" y="887730"/>
                    <a:pt x="3094990" y="875030"/>
                    <a:pt x="3097530" y="864870"/>
                  </a:cubicBezTo>
                  <a:cubicBezTo>
                    <a:pt x="3100070" y="852170"/>
                    <a:pt x="3112770" y="831850"/>
                    <a:pt x="3125470" y="826770"/>
                  </a:cubicBezTo>
                  <a:cubicBezTo>
                    <a:pt x="3140710" y="821690"/>
                    <a:pt x="3172460" y="828040"/>
                    <a:pt x="3183890" y="839470"/>
                  </a:cubicBezTo>
                  <a:cubicBezTo>
                    <a:pt x="3194050" y="849630"/>
                    <a:pt x="3201670" y="864870"/>
                    <a:pt x="3194050" y="885190"/>
                  </a:cubicBezTo>
                  <a:cubicBezTo>
                    <a:pt x="3162300" y="972820"/>
                    <a:pt x="2686050" y="1267460"/>
                    <a:pt x="2505710" y="1427480"/>
                  </a:cubicBezTo>
                  <a:cubicBezTo>
                    <a:pt x="2378710" y="1539240"/>
                    <a:pt x="2268220" y="1685290"/>
                    <a:pt x="2198370" y="1732280"/>
                  </a:cubicBezTo>
                  <a:cubicBezTo>
                    <a:pt x="2169160" y="1751330"/>
                    <a:pt x="2145030" y="1747520"/>
                    <a:pt x="2127250" y="1761490"/>
                  </a:cubicBezTo>
                  <a:cubicBezTo>
                    <a:pt x="2110740" y="1774190"/>
                    <a:pt x="2106930" y="1804670"/>
                    <a:pt x="2091690" y="1809750"/>
                  </a:cubicBezTo>
                  <a:cubicBezTo>
                    <a:pt x="2076450" y="1814830"/>
                    <a:pt x="2044700" y="1807210"/>
                    <a:pt x="2033270" y="1793240"/>
                  </a:cubicBezTo>
                  <a:cubicBezTo>
                    <a:pt x="2018030" y="1775460"/>
                    <a:pt x="2021840" y="1746250"/>
                    <a:pt x="2023110" y="1701800"/>
                  </a:cubicBezTo>
                  <a:cubicBezTo>
                    <a:pt x="2024380" y="1579880"/>
                    <a:pt x="2089150" y="1195070"/>
                    <a:pt x="2120900" y="1014730"/>
                  </a:cubicBezTo>
                  <a:cubicBezTo>
                    <a:pt x="2141220" y="896620"/>
                    <a:pt x="2157730" y="820420"/>
                    <a:pt x="2181860" y="722630"/>
                  </a:cubicBezTo>
                  <a:cubicBezTo>
                    <a:pt x="2205990" y="624840"/>
                    <a:pt x="2232660" y="528320"/>
                    <a:pt x="2264410" y="427990"/>
                  </a:cubicBezTo>
                  <a:cubicBezTo>
                    <a:pt x="2298700" y="320040"/>
                    <a:pt x="2331720" y="139700"/>
                    <a:pt x="2382520" y="97790"/>
                  </a:cubicBezTo>
                  <a:cubicBezTo>
                    <a:pt x="2406650" y="77470"/>
                    <a:pt x="2461260" y="80010"/>
                    <a:pt x="2462530" y="83820"/>
                  </a:cubicBezTo>
                  <a:cubicBezTo>
                    <a:pt x="2463800" y="90170"/>
                    <a:pt x="2303780" y="142240"/>
                    <a:pt x="2232660" y="175260"/>
                  </a:cubicBezTo>
                  <a:cubicBezTo>
                    <a:pt x="2166620" y="205740"/>
                    <a:pt x="2124710" y="228600"/>
                    <a:pt x="2047240" y="273050"/>
                  </a:cubicBezTo>
                  <a:cubicBezTo>
                    <a:pt x="1911350" y="350520"/>
                    <a:pt x="1654810" y="508000"/>
                    <a:pt x="1493520" y="613410"/>
                  </a:cubicBezTo>
                  <a:cubicBezTo>
                    <a:pt x="1365250" y="697230"/>
                    <a:pt x="1291590" y="748030"/>
                    <a:pt x="1155700" y="847090"/>
                  </a:cubicBezTo>
                  <a:cubicBezTo>
                    <a:pt x="937260" y="1005840"/>
                    <a:pt x="417830" y="1431290"/>
                    <a:pt x="316230" y="1482090"/>
                  </a:cubicBezTo>
                  <a:cubicBezTo>
                    <a:pt x="295910" y="1492250"/>
                    <a:pt x="289560" y="1494790"/>
                    <a:pt x="276860" y="1493520"/>
                  </a:cubicBezTo>
                  <a:cubicBezTo>
                    <a:pt x="264160" y="1492250"/>
                    <a:pt x="247650" y="1484630"/>
                    <a:pt x="238760" y="1475740"/>
                  </a:cubicBezTo>
                  <a:cubicBezTo>
                    <a:pt x="229870" y="1466850"/>
                    <a:pt x="222250" y="1452880"/>
                    <a:pt x="223520" y="1437640"/>
                  </a:cubicBezTo>
                  <a:cubicBezTo>
                    <a:pt x="224790" y="1410970"/>
                    <a:pt x="247650" y="1377950"/>
                    <a:pt x="279400" y="1328420"/>
                  </a:cubicBezTo>
                  <a:cubicBezTo>
                    <a:pt x="361950" y="1202690"/>
                    <a:pt x="657860" y="889000"/>
                    <a:pt x="798830" y="701040"/>
                  </a:cubicBezTo>
                  <a:cubicBezTo>
                    <a:pt x="906780" y="557530"/>
                    <a:pt x="1093470" y="358140"/>
                    <a:pt x="1065530" y="308610"/>
                  </a:cubicBezTo>
                  <a:cubicBezTo>
                    <a:pt x="1046480" y="275590"/>
                    <a:pt x="944880" y="306070"/>
                    <a:pt x="854710" y="316230"/>
                  </a:cubicBezTo>
                  <a:cubicBezTo>
                    <a:pt x="693420" y="334010"/>
                    <a:pt x="312420" y="420370"/>
                    <a:pt x="180340" y="436880"/>
                  </a:cubicBezTo>
                  <a:cubicBezTo>
                    <a:pt x="125730" y="443230"/>
                    <a:pt x="92710" y="448310"/>
                    <a:pt x="64770" y="444500"/>
                  </a:cubicBezTo>
                  <a:cubicBezTo>
                    <a:pt x="46990" y="441960"/>
                    <a:pt x="34290" y="440690"/>
                    <a:pt x="24130" y="431800"/>
                  </a:cubicBezTo>
                  <a:cubicBezTo>
                    <a:pt x="11430" y="421640"/>
                    <a:pt x="0" y="396240"/>
                    <a:pt x="0" y="379730"/>
                  </a:cubicBezTo>
                  <a:cubicBezTo>
                    <a:pt x="0" y="365760"/>
                    <a:pt x="7620" y="349250"/>
                    <a:pt x="17780" y="340360"/>
                  </a:cubicBezTo>
                  <a:cubicBezTo>
                    <a:pt x="26670" y="330200"/>
                    <a:pt x="57150" y="322580"/>
                    <a:pt x="57150" y="322580"/>
                  </a:cubicBezTo>
                </a:path>
              </a:pathLst>
            </a:custGeom>
            <a:solidFill>
              <a:srgbClr val="FCB603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-4039633">
            <a:off x="13244988" y="7191626"/>
            <a:ext cx="7412718" cy="4938723"/>
          </a:xfrm>
          <a:custGeom>
            <a:avLst/>
            <a:gdLst/>
            <a:ahLst/>
            <a:cxnLst/>
            <a:rect r="r" b="b" t="t" l="l"/>
            <a:pathLst>
              <a:path h="4938723" w="7412718">
                <a:moveTo>
                  <a:pt x="0" y="0"/>
                </a:moveTo>
                <a:lnTo>
                  <a:pt x="7412718" y="0"/>
                </a:lnTo>
                <a:lnTo>
                  <a:pt x="7412718" y="4938723"/>
                </a:lnTo>
                <a:lnTo>
                  <a:pt x="0" y="49387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648522">
            <a:off x="13784588" y="8129136"/>
            <a:ext cx="1573870" cy="1645681"/>
          </a:xfrm>
          <a:custGeom>
            <a:avLst/>
            <a:gdLst/>
            <a:ahLst/>
            <a:cxnLst/>
            <a:rect r="r" b="b" t="t" l="l"/>
            <a:pathLst>
              <a:path h="1645681" w="1573870">
                <a:moveTo>
                  <a:pt x="0" y="0"/>
                </a:moveTo>
                <a:lnTo>
                  <a:pt x="1573870" y="0"/>
                </a:lnTo>
                <a:lnTo>
                  <a:pt x="1573870" y="1645681"/>
                </a:lnTo>
                <a:lnTo>
                  <a:pt x="0" y="164568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8898320">
            <a:off x="-2086681" y="-680801"/>
            <a:ext cx="6624853" cy="4344308"/>
          </a:xfrm>
          <a:custGeom>
            <a:avLst/>
            <a:gdLst/>
            <a:ahLst/>
            <a:cxnLst/>
            <a:rect r="r" b="b" t="t" l="l"/>
            <a:pathLst>
              <a:path h="4344308" w="6624853">
                <a:moveTo>
                  <a:pt x="0" y="0"/>
                </a:moveTo>
                <a:lnTo>
                  <a:pt x="6624854" y="0"/>
                </a:lnTo>
                <a:lnTo>
                  <a:pt x="6624854" y="4344308"/>
                </a:lnTo>
                <a:lnTo>
                  <a:pt x="0" y="434430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501092" y="1116088"/>
            <a:ext cx="1646101" cy="1661203"/>
          </a:xfrm>
          <a:custGeom>
            <a:avLst/>
            <a:gdLst/>
            <a:ahLst/>
            <a:cxnLst/>
            <a:rect r="r" b="b" t="t" l="l"/>
            <a:pathLst>
              <a:path h="1661203" w="1646101">
                <a:moveTo>
                  <a:pt x="0" y="0"/>
                </a:moveTo>
                <a:lnTo>
                  <a:pt x="1646101" y="0"/>
                </a:lnTo>
                <a:lnTo>
                  <a:pt x="1646101" y="1661203"/>
                </a:lnTo>
                <a:lnTo>
                  <a:pt x="0" y="166120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DAGlBtxnkZs</dc:identifier>
  <dcterms:modified xsi:type="dcterms:W3CDTF">2011-08-01T06:04:30Z</dcterms:modified>
  <cp:revision>1</cp:revision>
  <dc:title>Lesson 2</dc:title>
</cp:coreProperties>
</file>